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5"/>
  </p:sldMasterIdLst>
  <p:notesMasterIdLst>
    <p:notesMasterId r:id="rId61"/>
  </p:notesMasterIdLst>
  <p:handoutMasterIdLst>
    <p:handoutMasterId r:id="rId62"/>
  </p:handoutMasterIdLst>
  <p:sldIdLst>
    <p:sldId id="514" r:id="rId6"/>
    <p:sldId id="329" r:id="rId7"/>
    <p:sldId id="517" r:id="rId8"/>
    <p:sldId id="582" r:id="rId9"/>
    <p:sldId id="583" r:id="rId10"/>
    <p:sldId id="258" r:id="rId11"/>
    <p:sldId id="619" r:id="rId12"/>
    <p:sldId id="585" r:id="rId13"/>
    <p:sldId id="586" r:id="rId14"/>
    <p:sldId id="587" r:id="rId15"/>
    <p:sldId id="588" r:id="rId16"/>
    <p:sldId id="589" r:id="rId17"/>
    <p:sldId id="590" r:id="rId18"/>
    <p:sldId id="616" r:id="rId19"/>
    <p:sldId id="591" r:id="rId20"/>
    <p:sldId id="592" r:id="rId21"/>
    <p:sldId id="593" r:id="rId22"/>
    <p:sldId id="620" r:id="rId23"/>
    <p:sldId id="594" r:id="rId24"/>
    <p:sldId id="595" r:id="rId25"/>
    <p:sldId id="600" r:id="rId26"/>
    <p:sldId id="597" r:id="rId27"/>
    <p:sldId id="602" r:id="rId28"/>
    <p:sldId id="603" r:id="rId29"/>
    <p:sldId id="604" r:id="rId30"/>
    <p:sldId id="605" r:id="rId31"/>
    <p:sldId id="606" r:id="rId32"/>
    <p:sldId id="625" r:id="rId33"/>
    <p:sldId id="617" r:id="rId34"/>
    <p:sldId id="618" r:id="rId35"/>
    <p:sldId id="621" r:id="rId36"/>
    <p:sldId id="622" r:id="rId37"/>
    <p:sldId id="623" r:id="rId38"/>
    <p:sldId id="624" r:id="rId39"/>
    <p:sldId id="596" r:id="rId40"/>
    <p:sldId id="601" r:id="rId41"/>
    <p:sldId id="598" r:id="rId42"/>
    <p:sldId id="599" r:id="rId43"/>
    <p:sldId id="610" r:id="rId44"/>
    <p:sldId id="611" r:id="rId45"/>
    <p:sldId id="612" r:id="rId46"/>
    <p:sldId id="613" r:id="rId47"/>
    <p:sldId id="607" r:id="rId48"/>
    <p:sldId id="627" r:id="rId49"/>
    <p:sldId id="628" r:id="rId50"/>
    <p:sldId id="629" r:id="rId51"/>
    <p:sldId id="626" r:id="rId52"/>
    <p:sldId id="608" r:id="rId53"/>
    <p:sldId id="630" r:id="rId54"/>
    <p:sldId id="631" r:id="rId55"/>
    <p:sldId id="609" r:id="rId56"/>
    <p:sldId id="584" r:id="rId57"/>
    <p:sldId id="614" r:id="rId58"/>
    <p:sldId id="259" r:id="rId59"/>
    <p:sldId id="632" r:id="rId60"/>
  </p:sldIdLst>
  <p:sldSz cx="12192000" cy="6858000"/>
  <p:notesSz cx="6858000" cy="9144000"/>
  <p:embeddedFontLst>
    <p:embeddedFont>
      <p:font typeface="Consolas" panose="020B0609020204030204" pitchFamily="49" charset="0"/>
      <p:regular r:id="rId63"/>
      <p:bold r:id="rId64"/>
      <p:italic r:id="rId65"/>
      <p:boldItalic r:id="rId66"/>
    </p:embeddedFont>
    <p:embeddedFont>
      <p:font typeface="ING Me" panose="02000506040000020004" pitchFamily="2" charset="0"/>
      <p:regular r:id="rId67"/>
      <p:bold r:id="rId68"/>
      <p:italic r:id="rId69"/>
      <p:boldItalic r:id="rId70"/>
    </p:embeddedFont>
  </p:embeddedFontLst>
  <p:custDataLst>
    <p:tags r:id="rId71"/>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ful elements" id="{C6C9C889-0C43-4C8A-8A1D-64811F957352}">
          <p14:sldIdLst>
            <p14:sldId id="514"/>
            <p14:sldId id="329"/>
            <p14:sldId id="517"/>
            <p14:sldId id="582"/>
            <p14:sldId id="583"/>
            <p14:sldId id="258"/>
            <p14:sldId id="619"/>
            <p14:sldId id="585"/>
            <p14:sldId id="586"/>
            <p14:sldId id="587"/>
            <p14:sldId id="588"/>
            <p14:sldId id="589"/>
            <p14:sldId id="590"/>
            <p14:sldId id="616"/>
            <p14:sldId id="591"/>
            <p14:sldId id="592"/>
            <p14:sldId id="593"/>
            <p14:sldId id="620"/>
            <p14:sldId id="594"/>
            <p14:sldId id="595"/>
            <p14:sldId id="600"/>
            <p14:sldId id="597"/>
            <p14:sldId id="602"/>
            <p14:sldId id="603"/>
            <p14:sldId id="604"/>
            <p14:sldId id="605"/>
            <p14:sldId id="606"/>
            <p14:sldId id="625"/>
            <p14:sldId id="617"/>
            <p14:sldId id="618"/>
            <p14:sldId id="621"/>
            <p14:sldId id="622"/>
            <p14:sldId id="623"/>
            <p14:sldId id="624"/>
            <p14:sldId id="596"/>
            <p14:sldId id="601"/>
            <p14:sldId id="598"/>
            <p14:sldId id="599"/>
            <p14:sldId id="610"/>
            <p14:sldId id="611"/>
            <p14:sldId id="612"/>
            <p14:sldId id="613"/>
            <p14:sldId id="607"/>
            <p14:sldId id="627"/>
            <p14:sldId id="628"/>
            <p14:sldId id="629"/>
            <p14:sldId id="626"/>
            <p14:sldId id="608"/>
            <p14:sldId id="630"/>
            <p14:sldId id="631"/>
            <p14:sldId id="609"/>
            <p14:sldId id="584"/>
            <p14:sldId id="614"/>
            <p14:sldId id="259"/>
            <p14:sldId id="6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50" autoAdjust="0"/>
    <p:restoredTop sz="96150" autoAdjust="0"/>
  </p:normalViewPr>
  <p:slideViewPr>
    <p:cSldViewPr snapToGrid="0" showGuides="1">
      <p:cViewPr varScale="1">
        <p:scale>
          <a:sx n="107" d="100"/>
          <a:sy n="107" d="100"/>
        </p:scale>
        <p:origin x="132" y="210"/>
      </p:cViewPr>
      <p:guideLst/>
    </p:cSldViewPr>
  </p:slideViewPr>
  <p:outlineViewPr>
    <p:cViewPr>
      <p:scale>
        <a:sx n="33" d="100"/>
        <a:sy n="33" d="100"/>
      </p:scale>
      <p:origin x="0" y="-16206"/>
    </p:cViewPr>
  </p:outlineViewPr>
  <p:notesTextViewPr>
    <p:cViewPr>
      <p:scale>
        <a:sx n="125" d="100"/>
        <a:sy n="125" d="100"/>
      </p:scale>
      <p:origin x="0" y="0"/>
    </p:cViewPr>
  </p:notesTextViewPr>
  <p:sorterViewPr>
    <p:cViewPr>
      <p:scale>
        <a:sx n="50" d="100"/>
        <a:sy n="50" d="100"/>
      </p:scale>
      <p:origin x="0" y="0"/>
    </p:cViewPr>
  </p:sorterViewPr>
  <p:notesViewPr>
    <p:cSldViewPr snapToGrid="0" showGuides="1">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03/10/2021</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03/10/2021</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68988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3986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26811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179373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911201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543461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58379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650052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98962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73501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92243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147365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21</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764275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330773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413509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17476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653190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421103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861937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19338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29</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98935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4094529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30</a:t>
            </a:fld>
            <a:endParaRPr lang="en-GB" dirty="0"/>
          </a:p>
        </p:txBody>
      </p:sp>
    </p:spTree>
    <p:extLst>
      <p:ext uri="{BB962C8B-B14F-4D97-AF65-F5344CB8AC3E}">
        <p14:creationId xmlns:p14="http://schemas.microsoft.com/office/powerpoint/2010/main" val="656882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31</a:t>
            </a:fld>
            <a:endParaRPr lang="en-GB" dirty="0"/>
          </a:p>
        </p:txBody>
      </p:sp>
    </p:spTree>
    <p:extLst>
      <p:ext uri="{BB962C8B-B14F-4D97-AF65-F5344CB8AC3E}">
        <p14:creationId xmlns:p14="http://schemas.microsoft.com/office/powerpoint/2010/main" val="915572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32</a:t>
            </a:fld>
            <a:endParaRPr lang="en-GB" dirty="0"/>
          </a:p>
        </p:txBody>
      </p:sp>
    </p:spTree>
    <p:extLst>
      <p:ext uri="{BB962C8B-B14F-4D97-AF65-F5344CB8AC3E}">
        <p14:creationId xmlns:p14="http://schemas.microsoft.com/office/powerpoint/2010/main" val="290367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33</a:t>
            </a:fld>
            <a:endParaRPr lang="en-GB" dirty="0"/>
          </a:p>
        </p:txBody>
      </p:sp>
    </p:spTree>
    <p:extLst>
      <p:ext uri="{BB962C8B-B14F-4D97-AF65-F5344CB8AC3E}">
        <p14:creationId xmlns:p14="http://schemas.microsoft.com/office/powerpoint/2010/main" val="801615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34</a:t>
            </a:fld>
            <a:endParaRPr lang="en-GB" dirty="0"/>
          </a:p>
        </p:txBody>
      </p:sp>
    </p:spTree>
    <p:extLst>
      <p:ext uri="{BB962C8B-B14F-4D97-AF65-F5344CB8AC3E}">
        <p14:creationId xmlns:p14="http://schemas.microsoft.com/office/powerpoint/2010/main" val="1261803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35</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461613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423345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56835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68419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30006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534157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861692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646216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42</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514115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340324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276846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46360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904222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930680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773220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49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45801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5</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60453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50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472046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51</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66519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52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293288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53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133073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762DFE1-544E-4AD0-8AE2-9ADF9877B110}" type="slidenum">
              <a:rPr lang="en-GB" smtClean="0"/>
              <a:pPr/>
              <a:t>54</a:t>
            </a:fld>
            <a:endParaRPr lang="en-GB" dirty="0"/>
          </a:p>
        </p:txBody>
      </p:sp>
    </p:spTree>
    <p:extLst>
      <p:ext uri="{BB962C8B-B14F-4D97-AF65-F5344CB8AC3E}">
        <p14:creationId xmlns:p14="http://schemas.microsoft.com/office/powerpoint/2010/main" val="4055826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46071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20708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66602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73275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a:t>
                  </a:r>
                  <a:r>
                    <a:rPr lang="en-US" altLang="en-US" sz="1000" b="0"/>
                    <a:t>your template </a:t>
                  </a:r>
                  <a:r>
                    <a:rPr lang="en-US" altLang="en-US" sz="1000" b="0" dirty="0"/>
                    <a:t>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ad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commi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ta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7" Type="http://schemas.openxmlformats.org/officeDocument/2006/relationships/hyperlink" Target="https://brandportal.ing.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scm.com/docs/gitrevisions" TargetMode="External"/><Relationship Id="rId5" Type="http://schemas.openxmlformats.org/officeDocument/2006/relationships/hyperlink" Target="https://git-scm.com/book/en/v2/Git-Basics-Viewing-the-Commit-History" TargetMode="External"/><Relationship Id="rId4" Type="http://schemas.openxmlformats.org/officeDocument/2006/relationships/hyperlink" Target="https://git-scm.com/docs/git-lo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stash"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ign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brandportal.ing.com/" TargetMode="External"/><Relationship Id="rId4" Type="http://schemas.openxmlformats.org/officeDocument/2006/relationships/hyperlink" Target="https://git-scm.com/docs/git-branch"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checkou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brandportal.ing.com/" TargetMode="External"/><Relationship Id="rId4" Type="http://schemas.openxmlformats.org/officeDocument/2006/relationships/hyperlink" Target="https://git-scm.com/docs/git-merg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brandportal.ing.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brandportal.ing.com/" TargetMode="External"/><Relationship Id="rId4" Type="http://schemas.openxmlformats.org/officeDocument/2006/relationships/hyperlink" Target="https://git-scm.com/docs/git-rebas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scm.com/docs/git-cherry-pic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remot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scm.com/docs/git-pus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hyperlink" Target="https://git-scm.com/docs/git-fetc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scm.com/docs/git-pul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hyperlink" Target="https://git-scm.com/docs/git-rebase" TargetMode="External"/><Relationship Id="rId3" Type="http://schemas.openxmlformats.org/officeDocument/2006/relationships/hyperlink" Target="https://intranet.ing.net/sites/Supportservices-global/Pages/Guidelines-and-templates-en.aspx" TargetMode="External"/><Relationship Id="rId7" Type="http://schemas.openxmlformats.org/officeDocument/2006/relationships/hyperlink" Target="https://git-scm.com/docs/git-reflo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git-scm.com/docs/git-clean" TargetMode="External"/><Relationship Id="rId5" Type="http://schemas.openxmlformats.org/officeDocument/2006/relationships/hyperlink" Target="https://git-scm.com/docs/git-reset" TargetMode="External"/><Relationship Id="rId10" Type="http://schemas.openxmlformats.org/officeDocument/2006/relationships/hyperlink" Target="https://www.atlassian.com/git/tutorials/undoing-changes" TargetMode="External"/><Relationship Id="rId4" Type="http://schemas.openxmlformats.org/officeDocument/2006/relationships/hyperlink" Target="https://git-scm.com/docs/git-revert" TargetMode="External"/><Relationship Id="rId9" Type="http://schemas.openxmlformats.org/officeDocument/2006/relationships/hyperlink" Target="https://git-scm.com/book/en/v2/Git-Basics-Undoing-Thing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brandportal.ing.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brandportal.ing.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brandportal.ing.com/" TargetMode="External"/><Relationship Id="rId4" Type="http://schemas.openxmlformats.org/officeDocument/2006/relationships/hyperlink" Target="https://git-scm.com/docs/git-ini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brandportal.ing.com/" TargetMode="External"/><Relationship Id="rId4" Type="http://schemas.openxmlformats.org/officeDocument/2006/relationships/hyperlink" Target="https://git-scm.com/docs/git-statu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intranet.ing.net/sites/Supportservices-global/Pages/Guidelines-and-templates-en.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brandportal.ing.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Picture Placeholder 776" descr="A picture containing motorcycle, table, toy, items&#10;&#10;Description automatically generated">
            <a:extLst>
              <a:ext uri="{FF2B5EF4-FFF2-40B4-BE49-F238E27FC236}">
                <a16:creationId xmlns:a16="http://schemas.microsoft.com/office/drawing/2014/main" id="{B7C8A397-1E89-431B-A513-16F2F67DC89B}"/>
              </a:ext>
            </a:extLst>
          </p:cNvPr>
          <p:cNvPicPr>
            <a:picLocks noGrp="1" noChangeAspect="1"/>
          </p:cNvPicPr>
          <p:nvPr>
            <p:ph type="pic" sz="quarter" idx="12"/>
          </p:nvPr>
        </p:nvPicPr>
        <p:blipFill>
          <a:blip r:embed="rId3"/>
          <a:srcRect t="18311" b="18311"/>
          <a:stretch>
            <a:fillRect/>
          </a:stretch>
        </p:blipFill>
        <p:spPr>
          <a:xfrm>
            <a:off x="0" y="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sp>
      <p:sp>
        <p:nvSpPr>
          <p:cNvPr id="3" name="Title 2"/>
          <p:cNvSpPr>
            <a:spLocks noGrp="1"/>
          </p:cNvSpPr>
          <p:nvPr>
            <p:ph type="ctrTitle"/>
          </p:nvPr>
        </p:nvSpPr>
        <p:spPr>
          <a:xfrm>
            <a:off x="1000632" y="1463945"/>
            <a:ext cx="5245680" cy="732995"/>
          </a:xfrm>
        </p:spPr>
        <p:txBody>
          <a:bodyPr/>
          <a:lstStyle/>
          <a:p>
            <a:r>
              <a:rPr lang="pl-PL" dirty="0"/>
              <a:t>Git od zera do bohatera</a:t>
            </a:r>
            <a:endParaRPr lang="en-GB" dirty="0"/>
          </a:p>
        </p:txBody>
      </p:sp>
      <p:sp>
        <p:nvSpPr>
          <p:cNvPr id="4" name="Subtitle 3"/>
          <p:cNvSpPr>
            <a:spLocks noGrp="1"/>
          </p:cNvSpPr>
          <p:nvPr>
            <p:ph type="subTitle" idx="1"/>
          </p:nvPr>
        </p:nvSpPr>
        <p:spPr/>
        <p:txBody>
          <a:bodyPr/>
          <a:lstStyle/>
          <a:p>
            <a:r>
              <a:rPr lang="pl-PL" dirty="0"/>
              <a:t>Izabela Szczepanik</a:t>
            </a:r>
            <a:endParaRPr lang="en-US" dirty="0"/>
          </a:p>
        </p:txBody>
      </p:sp>
      <p:sp>
        <p:nvSpPr>
          <p:cNvPr id="15" name="Text Placeholder 14"/>
          <p:cNvSpPr>
            <a:spLocks noGrp="1"/>
          </p:cNvSpPr>
          <p:nvPr>
            <p:ph type="body" sz="quarter" idx="14"/>
          </p:nvPr>
        </p:nvSpPr>
        <p:spPr/>
        <p:txBody>
          <a:bodyPr/>
          <a:lstStyle/>
          <a:p>
            <a:r>
              <a:rPr lang="pl-PL" dirty="0"/>
              <a:t>Październik</a:t>
            </a:r>
            <a:r>
              <a:rPr lang="en-GB" dirty="0"/>
              <a:t> 202</a:t>
            </a:r>
            <a:r>
              <a:rPr lang="pl-PL" dirty="0"/>
              <a:t>1</a:t>
            </a:r>
            <a:endParaRPr lang="en-GB" dirty="0"/>
          </a:p>
        </p:txBody>
      </p:sp>
    </p:spTree>
    <p:extLst>
      <p:ext uri="{BB962C8B-B14F-4D97-AF65-F5344CB8AC3E}">
        <p14:creationId xmlns:p14="http://schemas.microsoft.com/office/powerpoint/2010/main" val="48026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Dodaj zmianę, przyszykuj </a:t>
            </a:r>
            <a:r>
              <a:rPr lang="pl-PL" dirty="0" err="1"/>
              <a:t>commit</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p:txBody>
          <a:bodyPr/>
          <a:lstStyle/>
          <a:p>
            <a:r>
              <a:rPr lang="pl-PL" sz="1800" b="1" spc="-30" dirty="0"/>
              <a:t>Git </a:t>
            </a:r>
            <a:r>
              <a:rPr lang="pl-PL" sz="1800" b="1" spc="-30" dirty="0" err="1"/>
              <a:t>add</a:t>
            </a:r>
            <a:endParaRPr lang="pl-PL" sz="1800" b="1" spc="-30" dirty="0"/>
          </a:p>
          <a:p>
            <a:r>
              <a:rPr lang="en-GB" sz="1800" dirty="0">
                <a:hlinkClick r:id="rId4"/>
              </a:rPr>
              <a:t>https://git-scm.com/docs/git-</a:t>
            </a:r>
            <a:r>
              <a:rPr lang="pl-PL" sz="1800" dirty="0" err="1">
                <a:hlinkClick r:id="rId4"/>
              </a:rPr>
              <a:t>add</a:t>
            </a:r>
            <a:endParaRPr lang="pl-PL" sz="1800" dirty="0"/>
          </a:p>
          <a:p>
            <a:endParaRPr lang="pl-PL" sz="1800" spc="-30" dirty="0"/>
          </a:p>
          <a:p>
            <a:r>
              <a:rPr lang="pl-PL" sz="1800" spc="-30" dirty="0"/>
              <a:t>Zapisywanie zmian w gicie odbywa się dwu-etapowo, żeby zrobić </a:t>
            </a:r>
            <a:r>
              <a:rPr lang="pl-PL" sz="1800" spc="-30" dirty="0" err="1"/>
              <a:t>commit</a:t>
            </a:r>
            <a:r>
              <a:rPr lang="pl-PL" sz="1800" spc="-30" dirty="0"/>
              <a:t>, najpierw trzeba zmiany dodać do indeksu, inaczej nazywa się to też </a:t>
            </a:r>
            <a:r>
              <a:rPr lang="pl-PL" sz="1800" spc="-30" dirty="0" err="1"/>
              <a:t>staging</a:t>
            </a:r>
            <a:r>
              <a:rPr lang="pl-PL" sz="1800" spc="-30" dirty="0"/>
              <a:t> [</a:t>
            </a:r>
            <a:r>
              <a:rPr lang="pl-PL" sz="1800" spc="-30" dirty="0" err="1"/>
              <a:t>stejdżing</a:t>
            </a:r>
            <a:r>
              <a:rPr lang="pl-PL" sz="1800" spc="-30" dirty="0"/>
              <a:t>], który jest często wykonywany niejawnie w GUI.</a:t>
            </a:r>
          </a:p>
          <a:p>
            <a:endParaRPr lang="pl-PL" sz="1800" spc="-30" dirty="0"/>
          </a:p>
          <a:p>
            <a:r>
              <a:rPr lang="pl-PL" sz="1800" spc="-30" dirty="0"/>
              <a:t>Dodawać można całość, lub wybrane obiekty, podając wzorzec.</a:t>
            </a:r>
          </a:p>
          <a:p>
            <a:endParaRPr lang="pl-PL" sz="1800" spc="-30" dirty="0"/>
          </a:p>
          <a:p>
            <a:r>
              <a:rPr lang="pl-PL" sz="1800" spc="-30" dirty="0"/>
              <a:t>Najbardziej przydatne parametry:</a:t>
            </a:r>
          </a:p>
          <a:p>
            <a:endParaRPr lang="pl-PL" sz="1800" spc="-30" dirty="0"/>
          </a:p>
          <a:p>
            <a:r>
              <a:rPr lang="pl-PL" sz="1800" spc="-30" dirty="0"/>
              <a:t>Dodaj wszystko</a:t>
            </a:r>
          </a:p>
          <a:p>
            <a:r>
              <a:rPr lang="pl-PL" sz="1800" spc="-30" dirty="0"/>
              <a:t>--</a:t>
            </a:r>
            <a:r>
              <a:rPr lang="pl-PL" sz="1800" spc="-30" dirty="0" err="1"/>
              <a:t>all</a:t>
            </a:r>
            <a:r>
              <a:rPr lang="pl-PL" sz="1800" spc="-30" dirty="0"/>
              <a:t> lub .</a:t>
            </a:r>
          </a:p>
          <a:p>
            <a:endParaRPr lang="pl-PL" sz="1800" spc="-30" dirty="0"/>
          </a:p>
          <a:p>
            <a:r>
              <a:rPr lang="pl-PL" sz="1800" spc="-30" dirty="0"/>
              <a:t>Ścieżka/wzorzec &lt;</a:t>
            </a:r>
            <a:r>
              <a:rPr lang="pl-PL" sz="1800" spc="-30" dirty="0" err="1"/>
              <a:t>pathspec</a:t>
            </a:r>
            <a:r>
              <a:rPr lang="pl-PL" sz="1800" spc="-30" dirty="0"/>
              <a:t>&gt; na przykład:</a:t>
            </a:r>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786D9AC5-87BA-4304-AB53-28592068E87F}"/>
              </a:ext>
            </a:extLst>
          </p:cNvPr>
          <p:cNvSpPr txBox="1"/>
          <p:nvPr/>
        </p:nvSpPr>
        <p:spPr>
          <a:xfrm>
            <a:off x="658215" y="5195936"/>
            <a:ext cx="10875570" cy="82135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add Documentation/\*.txt</a:t>
            </a:r>
          </a:p>
          <a:p>
            <a:pPr>
              <a:lnSpc>
                <a:spcPct val="90000"/>
              </a:lnSpc>
            </a:pPr>
            <a:r>
              <a:rPr lang="en-US" sz="1400" dirty="0">
                <a:solidFill>
                  <a:schemeClr val="bg1">
                    <a:lumMod val="85000"/>
                  </a:schemeClr>
                </a:solidFill>
                <a:latin typeface="Consolas" panose="020B0609020204030204" pitchFamily="49" charset="0"/>
              </a:rPr>
              <a:t>$ git add git-*.sh</a:t>
            </a:r>
          </a:p>
          <a:p>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94432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Dodaj zmianę, przyszykuj </a:t>
            </a:r>
            <a:r>
              <a:rPr lang="pl-PL" dirty="0" err="1"/>
              <a:t>commit</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p:txBody>
          <a:bodyPr/>
          <a:lstStyle/>
          <a:p>
            <a:r>
              <a:rPr lang="pl-PL" sz="1800" b="1" spc="-30" dirty="0"/>
              <a:t>Git </a:t>
            </a:r>
            <a:r>
              <a:rPr lang="pl-PL" sz="1800" b="1" spc="-30" dirty="0" err="1"/>
              <a:t>add</a:t>
            </a:r>
            <a:endParaRPr lang="pl-PL" sz="1800" b="1" spc="-30" dirty="0"/>
          </a:p>
          <a:p>
            <a:r>
              <a:rPr lang="pl-PL" sz="1800" spc="-30" dirty="0"/>
              <a:t>Najbardziej przydatne parametry:</a:t>
            </a:r>
          </a:p>
          <a:p>
            <a:endParaRPr lang="pl-PL" sz="1800" spc="-30" dirty="0"/>
          </a:p>
          <a:p>
            <a:r>
              <a:rPr lang="pl-PL" sz="1800" spc="-30" dirty="0"/>
              <a:t>Dodanie obiektów ignorowanych</a:t>
            </a:r>
          </a:p>
          <a:p>
            <a:r>
              <a:rPr lang="pl-PL" sz="1800" spc="-30" dirty="0"/>
              <a:t>--</a:t>
            </a:r>
            <a:r>
              <a:rPr lang="pl-PL" sz="1800" spc="-30" dirty="0" err="1"/>
              <a:t>force</a:t>
            </a:r>
            <a:r>
              <a:rPr lang="pl-PL" sz="1800" spc="-30" dirty="0"/>
              <a:t> lub -f</a:t>
            </a:r>
          </a:p>
          <a:p>
            <a:endParaRPr lang="pl-PL" sz="1800" spc="-30" dirty="0"/>
          </a:p>
          <a:p>
            <a:r>
              <a:rPr lang="pl-PL" sz="1800" spc="-30" dirty="0"/>
              <a:t>Dodawanie interaktywne – wejście w konsolowy tryb interaktywny</a:t>
            </a:r>
          </a:p>
          <a:p>
            <a:r>
              <a:rPr lang="pl-PL" sz="1800" spc="-30" dirty="0"/>
              <a:t>--</a:t>
            </a:r>
            <a:r>
              <a:rPr lang="pl-PL" sz="1800" spc="-30" dirty="0" err="1"/>
              <a:t>interactive</a:t>
            </a:r>
            <a:r>
              <a:rPr lang="pl-PL" sz="1800" spc="-30" dirty="0"/>
              <a:t> lub -i</a:t>
            </a:r>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786D9AC5-87BA-4304-AB53-28592068E87F}"/>
              </a:ext>
            </a:extLst>
          </p:cNvPr>
          <p:cNvSpPr txBox="1"/>
          <p:nvPr/>
        </p:nvSpPr>
        <p:spPr>
          <a:xfrm>
            <a:off x="657392" y="3532446"/>
            <a:ext cx="10875570" cy="19847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add -i</a:t>
            </a:r>
          </a:p>
          <a:p>
            <a:pPr>
              <a:lnSpc>
                <a:spcPct val="90000"/>
              </a:lnSpc>
            </a:pPr>
            <a:r>
              <a:rPr lang="en-US" sz="1400" dirty="0">
                <a:solidFill>
                  <a:schemeClr val="bg1">
                    <a:lumMod val="85000"/>
                  </a:schemeClr>
                </a:solidFill>
                <a:latin typeface="Consolas" panose="020B0609020204030204" pitchFamily="49" charset="0"/>
              </a:rPr>
              <a:t>           staged     </a:t>
            </a:r>
            <a:r>
              <a:rPr lang="en-US" sz="1400" dirty="0" err="1">
                <a:solidFill>
                  <a:schemeClr val="bg1">
                    <a:lumMod val="85000"/>
                  </a:schemeClr>
                </a:solidFill>
                <a:latin typeface="Consolas" panose="020B0609020204030204" pitchFamily="49" charset="0"/>
              </a:rPr>
              <a:t>unstaged</a:t>
            </a:r>
            <a:r>
              <a:rPr lang="en-US" sz="1400" dirty="0">
                <a:solidFill>
                  <a:schemeClr val="bg1">
                    <a:lumMod val="85000"/>
                  </a:schemeClr>
                </a:solidFill>
                <a:latin typeface="Consolas" panose="020B0609020204030204" pitchFamily="49" charset="0"/>
              </a:rPr>
              <a:t> path</a:t>
            </a:r>
          </a:p>
          <a:p>
            <a:pPr>
              <a:lnSpc>
                <a:spcPct val="90000"/>
              </a:lnSpc>
            </a:pPr>
            <a:r>
              <a:rPr lang="en-US" sz="1400" dirty="0">
                <a:solidFill>
                  <a:schemeClr val="bg1">
                    <a:lumMod val="85000"/>
                  </a:schemeClr>
                </a:solidFill>
                <a:latin typeface="Consolas" panose="020B0609020204030204" pitchFamily="49" charset="0"/>
              </a:rPr>
              <a:t>  1:    unchanged        +1/-1 index.html</a:t>
            </a:r>
          </a:p>
          <a:p>
            <a:pPr>
              <a:lnSpc>
                <a:spcPct val="90000"/>
              </a:lnSpc>
            </a:pPr>
            <a:r>
              <a:rPr lang="en-US" sz="1400" dirty="0">
                <a:solidFill>
                  <a:schemeClr val="bg1">
                    <a:lumMod val="85000"/>
                  </a:schemeClr>
                </a:solidFill>
                <a:latin typeface="Consolas" panose="020B0609020204030204" pitchFamily="49" charset="0"/>
              </a:rPr>
              <a:t>  2:    unchanged        +5/-1 lib/</a:t>
            </a:r>
            <a:r>
              <a:rPr lang="en-US" sz="1400" dirty="0" err="1">
                <a:solidFill>
                  <a:schemeClr val="bg1">
                    <a:lumMod val="85000"/>
                  </a:schemeClr>
                </a:solidFill>
                <a:latin typeface="Consolas" panose="020B0609020204030204" pitchFamily="49" charset="0"/>
              </a:rPr>
              <a:t>simplegit.rb</a:t>
            </a:r>
            <a:endParaRPr lang="en-US"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 Commands ***</a:t>
            </a:r>
          </a:p>
          <a:p>
            <a:pPr>
              <a:lnSpc>
                <a:spcPct val="90000"/>
              </a:lnSpc>
            </a:pPr>
            <a:r>
              <a:rPr lang="en-US" sz="1400" dirty="0">
                <a:solidFill>
                  <a:schemeClr val="bg1">
                    <a:lumMod val="85000"/>
                  </a:schemeClr>
                </a:solidFill>
                <a:latin typeface="Consolas" panose="020B0609020204030204" pitchFamily="49" charset="0"/>
              </a:rPr>
              <a:t>  1: status     2: update      3: revert     4: add untracked</a:t>
            </a:r>
          </a:p>
          <a:p>
            <a:pPr>
              <a:lnSpc>
                <a:spcPct val="90000"/>
              </a:lnSpc>
            </a:pPr>
            <a:r>
              <a:rPr lang="en-US" sz="1400" dirty="0">
                <a:solidFill>
                  <a:schemeClr val="bg1">
                    <a:lumMod val="85000"/>
                  </a:schemeClr>
                </a:solidFill>
                <a:latin typeface="Consolas" panose="020B0609020204030204" pitchFamily="49" charset="0"/>
              </a:rPr>
              <a:t>  5: patch      6: diff        7: quit       8: help</a:t>
            </a:r>
          </a:p>
          <a:p>
            <a:pPr>
              <a:lnSpc>
                <a:spcPct val="90000"/>
              </a:lnSpc>
            </a:pPr>
            <a:r>
              <a:rPr lang="en-US" sz="1400" dirty="0">
                <a:solidFill>
                  <a:schemeClr val="bg1">
                    <a:lumMod val="85000"/>
                  </a:schemeClr>
                </a:solidFill>
                <a:latin typeface="Consolas" panose="020B0609020204030204" pitchFamily="49" charset="0"/>
              </a:rPr>
              <a:t>What now&gt;</a:t>
            </a:r>
          </a:p>
          <a:p>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575002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Powierz zmiany, będą już bezpieczne na zawsze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commit</a:t>
            </a:r>
            <a:endParaRPr lang="pl-PL" sz="1800" b="1" spc="-30" dirty="0"/>
          </a:p>
          <a:p>
            <a:r>
              <a:rPr lang="pl-PL" sz="1800" dirty="0">
                <a:hlinkClick r:id="rId4"/>
              </a:rPr>
              <a:t>https://git-scm.com/docs/git-commit</a:t>
            </a:r>
            <a:endParaRPr lang="pl-PL" sz="1800" dirty="0"/>
          </a:p>
          <a:p>
            <a:endParaRPr lang="pl-PL" sz="1800" dirty="0"/>
          </a:p>
          <a:p>
            <a:r>
              <a:rPr lang="pl-PL" sz="1800" dirty="0"/>
              <a:t>Wprowadzenie zmian do gita, którą git zachowuje i zawsze można ją odzyskać.</a:t>
            </a:r>
          </a:p>
          <a:p>
            <a:r>
              <a:rPr lang="pl-PL" sz="1800" dirty="0"/>
              <a:t>Każdy </a:t>
            </a:r>
            <a:r>
              <a:rPr lang="pl-PL" sz="1800" dirty="0" err="1"/>
              <a:t>komit</a:t>
            </a:r>
            <a:r>
              <a:rPr lang="pl-PL" sz="1800" dirty="0"/>
              <a:t> dostaje numer tzw. SHA-1, który wygląda przykładowo tak: </a:t>
            </a:r>
          </a:p>
          <a:p>
            <a:endParaRPr lang="pl-PL" sz="1800" dirty="0"/>
          </a:p>
          <a:p>
            <a:r>
              <a:rPr lang="pl-PL" sz="1800" dirty="0">
                <a:solidFill>
                  <a:srgbClr val="FF6200"/>
                </a:solidFill>
              </a:rPr>
              <a:t>2c2d7e</a:t>
            </a:r>
            <a:r>
              <a:rPr lang="pl-PL" sz="1800" dirty="0"/>
              <a:t>7e66aa72f810b4171962235d8331718ed8</a:t>
            </a:r>
          </a:p>
          <a:p>
            <a:endParaRPr lang="pl-PL" sz="1800" dirty="0"/>
          </a:p>
          <a:p>
            <a:r>
              <a:rPr lang="pl-PL" sz="1800" dirty="0"/>
              <a:t>Jest to unikatowy identyfikator </a:t>
            </a:r>
            <a:r>
              <a:rPr lang="pl-PL" sz="1800" dirty="0" err="1"/>
              <a:t>commita</a:t>
            </a:r>
            <a:r>
              <a:rPr lang="pl-PL" sz="1800" dirty="0"/>
              <a:t>, po którym można się do niego odnieść, na przykład na niego wejść, zresetować, wykonać </a:t>
            </a:r>
            <a:r>
              <a:rPr lang="pl-PL" sz="1800" dirty="0" err="1"/>
              <a:t>cherry-pick</a:t>
            </a:r>
            <a:r>
              <a:rPr lang="pl-PL" sz="1800" dirty="0"/>
              <a:t> itp.</a:t>
            </a:r>
          </a:p>
          <a:p>
            <a:endParaRPr lang="pl-PL" sz="1800" spc="-30" dirty="0"/>
          </a:p>
          <a:p>
            <a:r>
              <a:rPr lang="en-GB" sz="1800" spc="-30" dirty="0" err="1"/>
              <a:t>Najbardziej</a:t>
            </a:r>
            <a:r>
              <a:rPr lang="en-GB" sz="1800" spc="-30" dirty="0"/>
              <a:t> </a:t>
            </a:r>
            <a:r>
              <a:rPr lang="en-GB" sz="1800" spc="-30" dirty="0" err="1"/>
              <a:t>przydatne</a:t>
            </a:r>
            <a:r>
              <a:rPr lang="en-GB" sz="1800" spc="-30" dirty="0"/>
              <a:t> </a:t>
            </a:r>
            <a:r>
              <a:rPr lang="pl-PL" sz="1800" spc="-30" dirty="0"/>
              <a:t>parametry:</a:t>
            </a:r>
            <a:endParaRPr lang="en-GB" sz="1800" spc="-30" dirty="0"/>
          </a:p>
          <a:p>
            <a:endParaRPr lang="en-GB" sz="1800" spc="-30" dirty="0"/>
          </a:p>
          <a:p>
            <a:r>
              <a:rPr lang="pl-PL" sz="1800" spc="-30" dirty="0"/>
              <a:t>Nadanie t</a:t>
            </a:r>
            <a:r>
              <a:rPr lang="en-GB" sz="1800" spc="-30" dirty="0" err="1"/>
              <a:t>ytuł</a:t>
            </a:r>
            <a:r>
              <a:rPr lang="pl-PL" sz="1800" spc="-30" dirty="0"/>
              <a:t>u</a:t>
            </a:r>
            <a:r>
              <a:rPr lang="en-GB" sz="1800" spc="-30" dirty="0"/>
              <a:t> </a:t>
            </a:r>
            <a:r>
              <a:rPr lang="pl-PL" sz="1800" spc="-30" dirty="0" err="1"/>
              <a:t>commita</a:t>
            </a:r>
            <a:r>
              <a:rPr lang="pl-PL" sz="1800" spc="-30" dirty="0"/>
              <a:t> </a:t>
            </a:r>
            <a:r>
              <a:rPr lang="pl-PL" sz="1800" spc="-30" dirty="0" err="1"/>
              <a:t>up</a:t>
            </a:r>
            <a:r>
              <a:rPr lang="pl-PL" sz="1800" spc="-30" dirty="0"/>
              <a:t> front</a:t>
            </a:r>
            <a:r>
              <a:rPr lang="en-GB" sz="1800" spc="-30" dirty="0"/>
              <a:t>. </a:t>
            </a:r>
            <a:r>
              <a:rPr lang="en-GB" sz="1800" spc="-30" dirty="0" err="1"/>
              <a:t>Jeśli</a:t>
            </a:r>
            <a:r>
              <a:rPr lang="en-GB" sz="1800" spc="-30" dirty="0"/>
              <a:t> </a:t>
            </a:r>
            <a:r>
              <a:rPr lang="en-GB" sz="1800" spc="-30" dirty="0" err="1"/>
              <a:t>nie</a:t>
            </a:r>
            <a:r>
              <a:rPr lang="en-GB" sz="1800" spc="-30" dirty="0"/>
              <a:t> </a:t>
            </a:r>
            <a:r>
              <a:rPr lang="en-GB" sz="1800" spc="-30" dirty="0" err="1"/>
              <a:t>podasz</a:t>
            </a:r>
            <a:r>
              <a:rPr lang="en-GB" sz="1800" spc="-30" dirty="0"/>
              <a:t> </a:t>
            </a:r>
            <a:r>
              <a:rPr lang="en-GB" sz="1800" spc="-30" dirty="0" err="1"/>
              <a:t>tego</a:t>
            </a:r>
            <a:r>
              <a:rPr lang="en-GB" sz="1800" spc="-30" dirty="0"/>
              <a:t> </a:t>
            </a:r>
            <a:r>
              <a:rPr lang="en-GB" sz="1800" spc="-30" dirty="0" err="1"/>
              <a:t>parametru</a:t>
            </a:r>
            <a:r>
              <a:rPr lang="en-GB" sz="1800" spc="-30" dirty="0"/>
              <a:t>, </a:t>
            </a:r>
            <a:r>
              <a:rPr lang="pl-PL" sz="1800" spc="-30" dirty="0"/>
              <a:t>to…?</a:t>
            </a:r>
            <a:endParaRPr lang="en-GB" sz="1800" spc="-30" dirty="0"/>
          </a:p>
          <a:p>
            <a:r>
              <a:rPr lang="en-GB" sz="1800" spc="-30" dirty="0"/>
              <a:t>--message </a:t>
            </a:r>
            <a:r>
              <a:rPr lang="en-GB" sz="1800" spc="-30" dirty="0" err="1"/>
              <a:t>lub</a:t>
            </a:r>
            <a:r>
              <a:rPr lang="en-GB" sz="1800" spc="-30" dirty="0"/>
              <a:t> -m</a:t>
            </a:r>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8B51C3CD-166B-49A5-8419-3304BD9B6E7C}"/>
              </a:ext>
            </a:extLst>
          </p:cNvPr>
          <p:cNvSpPr txBox="1"/>
          <p:nvPr/>
        </p:nvSpPr>
        <p:spPr>
          <a:xfrm>
            <a:off x="657392" y="5551814"/>
            <a:ext cx="10875570" cy="62745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commit</a:t>
            </a:r>
            <a:r>
              <a:rPr lang="pl-PL" sz="1400" dirty="0">
                <a:solidFill>
                  <a:schemeClr val="bg1">
                    <a:lumMod val="85000"/>
                  </a:schemeClr>
                </a:solidFill>
                <a:latin typeface="Consolas" panose="020B0609020204030204" pitchFamily="49" charset="0"/>
              </a:rPr>
              <a:t> –m „BUG-01 Error 500 </a:t>
            </a:r>
            <a:r>
              <a:rPr lang="pl-PL" sz="1400" dirty="0" err="1">
                <a:solidFill>
                  <a:schemeClr val="bg1">
                    <a:lumMod val="85000"/>
                  </a:schemeClr>
                </a:solidFill>
                <a:latin typeface="Consolas" panose="020B0609020204030204" pitchFamily="49" charset="0"/>
              </a:rPr>
              <a:t>when</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saving</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entity</a:t>
            </a:r>
            <a:r>
              <a:rPr lang="pl-PL" sz="1400" dirty="0">
                <a:solidFill>
                  <a:schemeClr val="bg1">
                    <a:lumMod val="85000"/>
                  </a:schemeClr>
                </a:solidFill>
                <a:latin typeface="Consolas" panose="020B0609020204030204" pitchFamily="49" charset="0"/>
              </a:rPr>
              <a:t>”</a:t>
            </a:r>
            <a:endParaRPr lang="en-US" sz="1400" dirty="0">
              <a:solidFill>
                <a:schemeClr val="bg1">
                  <a:lumMod val="85000"/>
                </a:schemeClr>
              </a:solidFill>
              <a:latin typeface="Consolas" panose="020B0609020204030204" pitchFamily="49" charset="0"/>
            </a:endParaRPr>
          </a:p>
          <a:p>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005022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Powierz zmiany, będą już bezpieczne na zawsze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commit</a:t>
            </a:r>
            <a:endParaRPr lang="pl-PL" sz="1800" b="1" spc="-30" dirty="0"/>
          </a:p>
          <a:p>
            <a:r>
              <a:rPr lang="en-GB" sz="1800" spc="-30" dirty="0" err="1"/>
              <a:t>Najbardziej</a:t>
            </a:r>
            <a:r>
              <a:rPr lang="en-GB" sz="1800" spc="-30" dirty="0"/>
              <a:t> </a:t>
            </a:r>
            <a:r>
              <a:rPr lang="en-GB" sz="1800" spc="-30" dirty="0" err="1"/>
              <a:t>przydatne</a:t>
            </a:r>
            <a:r>
              <a:rPr lang="en-GB" sz="1800" spc="-30" dirty="0"/>
              <a:t> </a:t>
            </a:r>
            <a:r>
              <a:rPr lang="pl-PL" sz="1800" spc="-30" dirty="0"/>
              <a:t>parametry:</a:t>
            </a:r>
            <a:endParaRPr lang="en-GB" sz="1800" spc="-30" dirty="0"/>
          </a:p>
          <a:p>
            <a:endParaRPr lang="en-GB" sz="1800" spc="-30" dirty="0"/>
          </a:p>
          <a:p>
            <a:r>
              <a:rPr lang="pl-PL" sz="1800" spc="-30" dirty="0"/>
              <a:t>Doklejenie do ostatniego </a:t>
            </a:r>
            <a:r>
              <a:rPr lang="pl-PL" sz="1800" spc="-30" dirty="0" err="1"/>
              <a:t>commita</a:t>
            </a:r>
            <a:r>
              <a:rPr lang="pl-PL" sz="1800" spc="-30" dirty="0"/>
              <a:t>.</a:t>
            </a:r>
          </a:p>
          <a:p>
            <a:r>
              <a:rPr lang="pl-PL" sz="1800" spc="-30" dirty="0"/>
              <a:t>--</a:t>
            </a:r>
            <a:r>
              <a:rPr lang="pl-PL" sz="1800" spc="-30" dirty="0" err="1"/>
              <a:t>amend</a:t>
            </a:r>
            <a:endParaRPr lang="pl-PL" sz="1800" spc="-30" dirty="0"/>
          </a:p>
          <a:p>
            <a:endParaRPr lang="pl-PL" sz="1800" spc="-30" dirty="0"/>
          </a:p>
          <a:p>
            <a:r>
              <a:rPr lang="pl-PL" sz="1800" spc="-30" dirty="0"/>
              <a:t>Dodanie wszystkich zmian do indeksu przed </a:t>
            </a:r>
            <a:r>
              <a:rPr lang="pl-PL" sz="1800" spc="-30" dirty="0" err="1"/>
              <a:t>commitem</a:t>
            </a:r>
            <a:r>
              <a:rPr lang="pl-PL" sz="1800" spc="-30" dirty="0"/>
              <a:t>. Pliki </a:t>
            </a:r>
            <a:r>
              <a:rPr lang="pl-PL" sz="1800" spc="-30" dirty="0" err="1"/>
              <a:t>nietrakowane</a:t>
            </a:r>
            <a:r>
              <a:rPr lang="pl-PL" sz="1800" spc="-30" dirty="0"/>
              <a:t> się jednakże nie załapią, trzeba je dodać wcześniej.</a:t>
            </a:r>
          </a:p>
          <a:p>
            <a:r>
              <a:rPr lang="pl-PL" sz="1800" spc="-30" dirty="0"/>
              <a:t>--</a:t>
            </a:r>
            <a:r>
              <a:rPr lang="pl-PL" sz="1800" spc="-30" dirty="0" err="1"/>
              <a:t>all</a:t>
            </a:r>
            <a:r>
              <a:rPr lang="pl-PL" sz="1800" spc="-30" dirty="0"/>
              <a:t> lub –a</a:t>
            </a:r>
          </a:p>
          <a:p>
            <a:endParaRPr lang="pl-PL" sz="1800" spc="-30" dirty="0"/>
          </a:p>
          <a:p>
            <a:r>
              <a:rPr lang="pl-PL" sz="1800" spc="-30" dirty="0" err="1"/>
              <a:t>Komitowanie</a:t>
            </a:r>
            <a:r>
              <a:rPr lang="pl-PL" sz="1800" spc="-30" dirty="0"/>
              <a:t> interaktywne – wejście w konsolowy tryb interaktywny, podobnie jak przy </a:t>
            </a:r>
            <a:r>
              <a:rPr lang="pl-PL" sz="1800" spc="-30" dirty="0" err="1"/>
              <a:t>add</a:t>
            </a:r>
            <a:r>
              <a:rPr lang="pl-PL" sz="1800" spc="-30" dirty="0"/>
              <a:t>.</a:t>
            </a:r>
          </a:p>
          <a:p>
            <a:r>
              <a:rPr lang="pl-PL" sz="1800" spc="-30" dirty="0"/>
              <a:t>--</a:t>
            </a:r>
            <a:r>
              <a:rPr lang="pl-PL" sz="1800" spc="-30" dirty="0" err="1"/>
              <a:t>interactive</a:t>
            </a:r>
            <a:r>
              <a:rPr lang="pl-PL" sz="1800" spc="-30" dirty="0"/>
              <a:t> lub -i</a:t>
            </a:r>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164050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Oznacz zmiany</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tag</a:t>
            </a:r>
            <a:endParaRPr lang="pl-PL" sz="1800" b="1" spc="-30" dirty="0"/>
          </a:p>
          <a:p>
            <a:r>
              <a:rPr lang="pl-PL" sz="1800" dirty="0">
                <a:hlinkClick r:id="rId4"/>
              </a:rPr>
              <a:t>https://git-scm.com/docs/git-tag</a:t>
            </a:r>
            <a:endParaRPr lang="pl-PL" sz="1800" dirty="0"/>
          </a:p>
          <a:p>
            <a:endParaRPr lang="pl-PL" sz="1800" spc="-30" dirty="0"/>
          </a:p>
          <a:p>
            <a:r>
              <a:rPr lang="pl-PL" sz="1800" dirty="0" err="1"/>
              <a:t>Tagi</a:t>
            </a:r>
            <a:r>
              <a:rPr lang="pl-PL" sz="1800" dirty="0"/>
              <a:t> stosujemy żeby w czytelny sposób oznaczyć </a:t>
            </a:r>
            <a:r>
              <a:rPr lang="pl-PL" sz="1800" dirty="0" err="1"/>
              <a:t>commit</a:t>
            </a:r>
            <a:r>
              <a:rPr lang="pl-PL" sz="1800" dirty="0"/>
              <a:t>.</a:t>
            </a:r>
            <a:r>
              <a:rPr lang="pl-PL" sz="1800" spc="-30" dirty="0"/>
              <a:t> Użycie:</a:t>
            </a:r>
          </a:p>
          <a:p>
            <a:endParaRPr lang="en-GB" sz="1800" spc="-30" dirty="0"/>
          </a:p>
          <a:p>
            <a:r>
              <a:rPr lang="pl-PL" sz="1800" spc="-30" dirty="0"/>
              <a:t>Wylistowanie wszystkich </a:t>
            </a:r>
            <a:r>
              <a:rPr lang="pl-PL" sz="1800" spc="-30" dirty="0" err="1"/>
              <a:t>tagów</a:t>
            </a:r>
            <a:endParaRPr lang="pl-PL" sz="1800" spc="-30" dirty="0"/>
          </a:p>
          <a:p>
            <a:endParaRPr lang="pl-PL" sz="1800" spc="-30" dirty="0"/>
          </a:p>
          <a:p>
            <a:endParaRPr lang="pl-PL" sz="1800" spc="-30" dirty="0"/>
          </a:p>
          <a:p>
            <a:r>
              <a:rPr lang="pl-PL" sz="1800" spc="-30" dirty="0"/>
              <a:t>Nadanie </a:t>
            </a:r>
            <a:r>
              <a:rPr lang="pl-PL" sz="1800" spc="-30" dirty="0" err="1"/>
              <a:t>taga</a:t>
            </a:r>
            <a:endParaRPr lang="pl-PL" sz="1800" spc="-30" dirty="0"/>
          </a:p>
          <a:p>
            <a:endParaRPr lang="pl-PL" sz="1800" spc="-30" dirty="0"/>
          </a:p>
          <a:p>
            <a:endParaRPr lang="pl-PL" sz="1800" spc="-30" dirty="0"/>
          </a:p>
          <a:p>
            <a:r>
              <a:rPr lang="pl-PL" sz="1800" spc="-30" dirty="0" err="1"/>
              <a:t>Wypuszowanie</a:t>
            </a:r>
            <a:r>
              <a:rPr lang="pl-PL" sz="1800" spc="-30" dirty="0"/>
              <a:t> </a:t>
            </a:r>
            <a:r>
              <a:rPr lang="pl-PL" sz="1800" spc="-30" dirty="0" err="1"/>
              <a:t>tagów</a:t>
            </a:r>
            <a:endParaRPr lang="pl-PL" sz="1800" spc="-30" dirty="0"/>
          </a:p>
          <a:p>
            <a:endParaRPr lang="pl-PL" sz="1800" spc="-30" dirty="0"/>
          </a:p>
          <a:p>
            <a:endParaRPr lang="pl-PL" sz="1800" spc="-30" dirty="0"/>
          </a:p>
          <a:p>
            <a:r>
              <a:rPr lang="pl-PL" sz="1800" spc="-30" dirty="0"/>
              <a:t>Usunięcie </a:t>
            </a:r>
            <a:r>
              <a:rPr lang="pl-PL" sz="1800" spc="-30" dirty="0" err="1"/>
              <a:t>taga</a:t>
            </a:r>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C3A944AB-C2F8-4D55-98E3-D2CB9897D24B}"/>
              </a:ext>
            </a:extLst>
          </p:cNvPr>
          <p:cNvSpPr txBox="1"/>
          <p:nvPr/>
        </p:nvSpPr>
        <p:spPr>
          <a:xfrm>
            <a:off x="657392" y="2935134"/>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tag</a:t>
            </a:r>
            <a:r>
              <a:rPr lang="pl-PL" sz="1400" dirty="0">
                <a:solidFill>
                  <a:schemeClr val="bg1">
                    <a:lumMod val="85000"/>
                  </a:schemeClr>
                </a:solidFill>
                <a:latin typeface="Consolas" panose="020B0609020204030204" pitchFamily="49" charset="0"/>
              </a:rPr>
              <a:t> --list</a:t>
            </a:r>
          </a:p>
        </p:txBody>
      </p:sp>
      <p:sp>
        <p:nvSpPr>
          <p:cNvPr id="9" name="pole tekstowe 8">
            <a:extLst>
              <a:ext uri="{FF2B5EF4-FFF2-40B4-BE49-F238E27FC236}">
                <a16:creationId xmlns:a16="http://schemas.microsoft.com/office/drawing/2014/main" id="{8A290593-7A28-49DC-8268-C6D66B3C952C}"/>
              </a:ext>
            </a:extLst>
          </p:cNvPr>
          <p:cNvSpPr txBox="1"/>
          <p:nvPr/>
        </p:nvSpPr>
        <p:spPr>
          <a:xfrm>
            <a:off x="657392" y="3741821"/>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tag</a:t>
            </a:r>
            <a:r>
              <a:rPr lang="pl-PL" sz="1400" dirty="0">
                <a:solidFill>
                  <a:schemeClr val="bg1">
                    <a:lumMod val="85000"/>
                  </a:schemeClr>
                </a:solidFill>
                <a:latin typeface="Consolas" panose="020B0609020204030204" pitchFamily="49" charset="0"/>
              </a:rPr>
              <a:t> tutaj-cos-popsułem-w-sumie</a:t>
            </a:r>
          </a:p>
        </p:txBody>
      </p:sp>
      <p:sp>
        <p:nvSpPr>
          <p:cNvPr id="10" name="pole tekstowe 9">
            <a:extLst>
              <a:ext uri="{FF2B5EF4-FFF2-40B4-BE49-F238E27FC236}">
                <a16:creationId xmlns:a16="http://schemas.microsoft.com/office/drawing/2014/main" id="{7CF5AB44-F37F-4E61-8DDB-E1E8BA04B14B}"/>
              </a:ext>
            </a:extLst>
          </p:cNvPr>
          <p:cNvSpPr txBox="1"/>
          <p:nvPr/>
        </p:nvSpPr>
        <p:spPr>
          <a:xfrm>
            <a:off x="657392" y="4606348"/>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tags</a:t>
            </a:r>
            <a:endParaRPr lang="pl-PL" sz="1400" dirty="0">
              <a:solidFill>
                <a:schemeClr val="bg1">
                  <a:lumMod val="85000"/>
                </a:schemeClr>
              </a:solidFill>
              <a:latin typeface="Consolas" panose="020B0609020204030204" pitchFamily="49" charset="0"/>
            </a:endParaRPr>
          </a:p>
        </p:txBody>
      </p:sp>
      <p:sp>
        <p:nvSpPr>
          <p:cNvPr id="11" name="pole tekstowe 10">
            <a:extLst>
              <a:ext uri="{FF2B5EF4-FFF2-40B4-BE49-F238E27FC236}">
                <a16:creationId xmlns:a16="http://schemas.microsoft.com/office/drawing/2014/main" id="{DD8DE0E6-BEEF-4979-9A19-F0D8323FB80E}"/>
              </a:ext>
            </a:extLst>
          </p:cNvPr>
          <p:cNvSpPr txBox="1"/>
          <p:nvPr/>
        </p:nvSpPr>
        <p:spPr>
          <a:xfrm>
            <a:off x="657392" y="5470875"/>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tag</a:t>
            </a:r>
            <a:r>
              <a:rPr lang="pl-PL" sz="1400" dirty="0">
                <a:solidFill>
                  <a:schemeClr val="bg1">
                    <a:lumMod val="85000"/>
                  </a:schemeClr>
                </a:solidFill>
                <a:latin typeface="Consolas" panose="020B0609020204030204" pitchFamily="49" charset="0"/>
              </a:rPr>
              <a:t> –D tutaj-cos-popsułem-w-sumie</a:t>
            </a:r>
          </a:p>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refs</a:t>
            </a:r>
            <a:r>
              <a:rPr lang="pl-PL" sz="1400" dirty="0">
                <a:solidFill>
                  <a:schemeClr val="bg1">
                    <a:lumMod val="85000"/>
                  </a:schemeClr>
                </a:solidFill>
                <a:latin typeface="Consolas" panose="020B0609020204030204" pitchFamily="49" charset="0"/>
              </a:rPr>
              <a:t>/</a:t>
            </a:r>
            <a:r>
              <a:rPr lang="pl-PL" sz="1400" dirty="0" err="1">
                <a:solidFill>
                  <a:schemeClr val="bg1">
                    <a:lumMod val="85000"/>
                  </a:schemeClr>
                </a:solidFill>
                <a:latin typeface="Consolas" panose="020B0609020204030204" pitchFamily="49" charset="0"/>
              </a:rPr>
              <a:t>tags</a:t>
            </a:r>
            <a:r>
              <a:rPr lang="pl-PL" sz="1400" dirty="0">
                <a:solidFill>
                  <a:schemeClr val="bg1">
                    <a:lumMod val="85000"/>
                  </a:schemeClr>
                </a:solidFill>
                <a:latin typeface="Consolas" panose="020B0609020204030204" pitchFamily="49" charset="0"/>
              </a:rPr>
              <a:t>/tutaj-cos-popsułem-w-sumie </a:t>
            </a:r>
          </a:p>
        </p:txBody>
      </p:sp>
    </p:spTree>
    <p:extLst>
      <p:ext uri="{BB962C8B-B14F-4D97-AF65-F5344CB8AC3E}">
        <p14:creationId xmlns:p14="http://schemas.microsoft.com/office/powerpoint/2010/main" val="157317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Historia zmian</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log</a:t>
            </a:r>
          </a:p>
          <a:p>
            <a:r>
              <a:rPr lang="en-GB" sz="1800" spc="-30" dirty="0">
                <a:hlinkClick r:id="rId4"/>
              </a:rPr>
              <a:t>https://git-scm.com/docs/git-log</a:t>
            </a:r>
            <a:endParaRPr lang="pl-PL" sz="1800" spc="-30" dirty="0"/>
          </a:p>
          <a:p>
            <a:r>
              <a:rPr lang="en-GB" sz="1800" spc="-30" dirty="0">
                <a:hlinkClick r:id="rId5"/>
              </a:rPr>
              <a:t>https://git-scm.com/book/en/v2/Git-Basics-Viewing-the-Commit-History</a:t>
            </a:r>
            <a:endParaRPr lang="pl-PL" sz="1800" spc="-30" dirty="0"/>
          </a:p>
          <a:p>
            <a:r>
              <a:rPr lang="en-GB" sz="1800" spc="-30" dirty="0">
                <a:hlinkClick r:id="rId6"/>
              </a:rPr>
              <a:t>https://git-scm.com/docs/gitrevisions</a:t>
            </a:r>
            <a:endParaRPr lang="pl-PL" sz="1800" spc="-30" dirty="0"/>
          </a:p>
          <a:p>
            <a:endParaRPr lang="en-GB" sz="1800" spc="-30" dirty="0"/>
          </a:p>
          <a:p>
            <a:r>
              <a:rPr lang="pl-PL" sz="1800" spc="-30" dirty="0"/>
              <a:t>Pokazuje historię </a:t>
            </a:r>
            <a:r>
              <a:rPr lang="pl-PL" sz="1800" spc="-30" dirty="0" err="1"/>
              <a:t>komitów</a:t>
            </a:r>
            <a:r>
              <a:rPr lang="pl-PL" sz="1800" spc="-30" dirty="0"/>
              <a:t> od najnowszego. Log można formatować na wiele sposobów łącznie z grafem.</a:t>
            </a:r>
          </a:p>
          <a:p>
            <a:endParaRPr lang="en-GB" sz="1800" spc="-30" dirty="0"/>
          </a:p>
          <a:p>
            <a:r>
              <a:rPr lang="en-GB" sz="1800" spc="-30" dirty="0" err="1"/>
              <a:t>Najbardziej</a:t>
            </a:r>
            <a:r>
              <a:rPr lang="en-GB" sz="1800" spc="-30" dirty="0"/>
              <a:t> </a:t>
            </a:r>
            <a:r>
              <a:rPr lang="en-GB" sz="1800" spc="-30" dirty="0" err="1"/>
              <a:t>przydatne</a:t>
            </a:r>
            <a:r>
              <a:rPr lang="en-GB" sz="1800" spc="-30" dirty="0"/>
              <a:t> </a:t>
            </a:r>
            <a:r>
              <a:rPr lang="pl-PL" sz="1800" spc="-30" dirty="0"/>
              <a:t>parametry:</a:t>
            </a:r>
            <a:endParaRPr lang="en-GB" sz="1800" spc="-30" dirty="0"/>
          </a:p>
          <a:p>
            <a:endParaRPr lang="pl-PL" sz="1800" spc="-30" dirty="0"/>
          </a:p>
          <a:p>
            <a:r>
              <a:rPr lang="pl-PL" sz="1800" spc="-30" dirty="0"/>
              <a:t>Kompaktowa wersja – </a:t>
            </a:r>
            <a:r>
              <a:rPr lang="pl-PL" sz="1800" spc="-30" dirty="0" err="1"/>
              <a:t>commit</a:t>
            </a:r>
            <a:r>
              <a:rPr lang="pl-PL" sz="1800" spc="-30" dirty="0"/>
              <a:t> w jednej linijce</a:t>
            </a:r>
          </a:p>
          <a:p>
            <a:r>
              <a:rPr lang="pl-PL" sz="1800" spc="-30" dirty="0"/>
              <a:t>--</a:t>
            </a:r>
            <a:r>
              <a:rPr lang="pl-PL" sz="1800" spc="-30" dirty="0" err="1"/>
              <a:t>oneline</a:t>
            </a:r>
            <a:endParaRPr lang="pl-PL" sz="1800" spc="-30" dirty="0"/>
          </a:p>
          <a:p>
            <a:endParaRPr lang="pl-PL" sz="1800" spc="-30" dirty="0"/>
          </a:p>
          <a:p>
            <a:r>
              <a:rPr lang="pl-PL" sz="1800" spc="-30" dirty="0"/>
              <a:t>Graf – jeśli występują </a:t>
            </a:r>
            <a:r>
              <a:rPr lang="pl-PL" sz="1800" spc="-30" dirty="0" err="1"/>
              <a:t>merge</a:t>
            </a:r>
            <a:r>
              <a:rPr lang="pl-PL" sz="1800" spc="-30" dirty="0"/>
              <a:t>, to punkt połączenia jest odpowiednio „narysowany”</a:t>
            </a:r>
          </a:p>
          <a:p>
            <a:r>
              <a:rPr lang="pl-PL" sz="1800" spc="-30" dirty="0"/>
              <a:t>--</a:t>
            </a:r>
            <a:r>
              <a:rPr lang="pl-PL" sz="1800" spc="-30" dirty="0" err="1"/>
              <a:t>graph</a:t>
            </a:r>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2" name="Rectangle 1">
            <a:hlinkClick r:id="rId7"/>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367478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Historia zmian</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log</a:t>
            </a:r>
          </a:p>
          <a:p>
            <a:r>
              <a:rPr lang="en-GB" sz="1800" spc="-30" dirty="0" err="1"/>
              <a:t>Najbardziej</a:t>
            </a:r>
            <a:r>
              <a:rPr lang="en-GB" sz="1800" spc="-30" dirty="0"/>
              <a:t> </a:t>
            </a:r>
            <a:r>
              <a:rPr lang="en-GB" sz="1800" spc="-30" dirty="0" err="1"/>
              <a:t>przydatne</a:t>
            </a:r>
            <a:r>
              <a:rPr lang="en-GB" sz="1800" spc="-30" dirty="0"/>
              <a:t> </a:t>
            </a:r>
            <a:r>
              <a:rPr lang="pl-PL" sz="1800" spc="-30" dirty="0"/>
              <a:t>parametry:</a:t>
            </a:r>
            <a:endParaRPr lang="en-GB" sz="1800" spc="-30" dirty="0"/>
          </a:p>
          <a:p>
            <a:endParaRPr lang="pl-PL" sz="1800" spc="-30" dirty="0"/>
          </a:p>
          <a:p>
            <a:r>
              <a:rPr lang="pl-PL" sz="1800" spc="-30" dirty="0"/>
              <a:t>Liczba ostatnich </a:t>
            </a:r>
            <a:r>
              <a:rPr lang="pl-PL" sz="1800" spc="-30" dirty="0" err="1"/>
              <a:t>komitów</a:t>
            </a:r>
            <a:endParaRPr lang="pl-PL" sz="1800" spc="-30" dirty="0"/>
          </a:p>
          <a:p>
            <a:r>
              <a:rPr lang="pl-PL" sz="1800" spc="-30" dirty="0"/>
              <a:t>-&lt;</a:t>
            </a:r>
            <a:r>
              <a:rPr lang="pl-PL" sz="1800" spc="-30" dirty="0" err="1"/>
              <a:t>number</a:t>
            </a:r>
            <a:r>
              <a:rPr lang="pl-PL" sz="1800" spc="-30" dirty="0"/>
              <a:t>&gt;</a:t>
            </a:r>
          </a:p>
          <a:p>
            <a:r>
              <a:rPr lang="pl-PL" sz="1800" spc="-30" dirty="0"/>
              <a:t>-n &lt;</a:t>
            </a:r>
            <a:r>
              <a:rPr lang="pl-PL" sz="1800" spc="-30" dirty="0" err="1"/>
              <a:t>number</a:t>
            </a:r>
            <a:r>
              <a:rPr lang="pl-PL" sz="1800" spc="-30" dirty="0"/>
              <a:t>&gt;</a:t>
            </a:r>
          </a:p>
          <a:p>
            <a:r>
              <a:rPr lang="pl-PL" sz="1800" spc="-30" dirty="0"/>
              <a:t>--max-</a:t>
            </a:r>
            <a:r>
              <a:rPr lang="pl-PL" sz="1800" spc="-30" dirty="0" err="1"/>
              <a:t>count</a:t>
            </a:r>
            <a:r>
              <a:rPr lang="pl-PL" sz="1800" spc="-30" dirty="0"/>
              <a:t>=&lt;</a:t>
            </a:r>
            <a:r>
              <a:rPr lang="pl-PL" sz="1800" spc="-30" dirty="0" err="1"/>
              <a:t>number</a:t>
            </a:r>
            <a:r>
              <a:rPr lang="pl-PL" sz="1800" spc="-30" dirty="0"/>
              <a:t>&gt;</a:t>
            </a:r>
          </a:p>
          <a:p>
            <a:endParaRPr lang="pl-PL" sz="1800" spc="-30" dirty="0"/>
          </a:p>
          <a:p>
            <a:r>
              <a:rPr lang="en-US" sz="1800" spc="-30" dirty="0" err="1"/>
              <a:t>Filtry</a:t>
            </a:r>
            <a:r>
              <a:rPr lang="en-US" sz="1800" spc="-30" dirty="0"/>
              <a:t> </a:t>
            </a:r>
            <a:r>
              <a:rPr lang="en-US" sz="1800" spc="-30" dirty="0" err="1"/>
              <a:t>daty</a:t>
            </a:r>
            <a:r>
              <a:rPr lang="en-US" sz="1800" spc="-30" dirty="0"/>
              <a:t> (since, after, until, before)</a:t>
            </a:r>
          </a:p>
          <a:p>
            <a:r>
              <a:rPr lang="en-US" sz="1800" spc="-30" dirty="0"/>
              <a:t>--since=&lt;date&gt;</a:t>
            </a:r>
          </a:p>
          <a:p>
            <a:r>
              <a:rPr lang="en-US" sz="1800" spc="-30" dirty="0"/>
              <a:t>--since="2 weeks ago"</a:t>
            </a:r>
          </a:p>
          <a:p>
            <a:endParaRPr lang="pl-PL" sz="1800" spc="-30" dirty="0"/>
          </a:p>
          <a:p>
            <a:r>
              <a:rPr lang="pl-PL" sz="1800" dirty="0"/>
              <a:t>Zasięg rewizji </a:t>
            </a:r>
            <a:r>
              <a:rPr lang="pl-PL" sz="1800" dirty="0" err="1"/>
              <a:t>od..do</a:t>
            </a:r>
            <a:r>
              <a:rPr lang="pl-PL" sz="1800" dirty="0"/>
              <a:t> (dwie kropki)</a:t>
            </a:r>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A1106E1A-2B4D-4004-B9CB-BD244F0AFB54}"/>
              </a:ext>
            </a:extLst>
          </p:cNvPr>
          <p:cNvSpPr txBox="1"/>
          <p:nvPr/>
        </p:nvSpPr>
        <p:spPr>
          <a:xfrm>
            <a:off x="658215" y="4968067"/>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fr-FR" sz="1400" dirty="0">
                <a:solidFill>
                  <a:schemeClr val="bg1">
                    <a:lumMod val="85000"/>
                  </a:schemeClr>
                </a:solidFill>
                <a:latin typeface="Consolas" panose="020B0609020204030204" pitchFamily="49" charset="0"/>
              </a:rPr>
              <a:t>$</a:t>
            </a:r>
            <a:r>
              <a:rPr lang="pl-PL" sz="1400" dirty="0">
                <a:solidFill>
                  <a:schemeClr val="bg1">
                    <a:lumMod val="85000"/>
                  </a:schemeClr>
                </a:solidFill>
                <a:latin typeface="Consolas" panose="020B0609020204030204" pitchFamily="49" charset="0"/>
              </a:rPr>
              <a:t> </a:t>
            </a:r>
            <a:r>
              <a:rPr lang="fr-FR" sz="1400" dirty="0">
                <a:solidFill>
                  <a:schemeClr val="bg1">
                    <a:lumMod val="85000"/>
                  </a:schemeClr>
                </a:solidFill>
                <a:latin typeface="Consolas" panose="020B0609020204030204" pitchFamily="49" charset="0"/>
              </a:rPr>
              <a:t>git log 63c8726..2c2d7e7</a:t>
            </a:r>
          </a:p>
          <a:p>
            <a:pPr>
              <a:lnSpc>
                <a:spcPct val="90000"/>
              </a:lnSpc>
            </a:pPr>
            <a:r>
              <a:rPr lang="fr-FR" sz="1400" dirty="0">
                <a:solidFill>
                  <a:schemeClr val="bg1">
                    <a:lumMod val="85000"/>
                  </a:schemeClr>
                </a:solidFill>
                <a:latin typeface="Consolas" panose="020B0609020204030204" pitchFamily="49" charset="0"/>
              </a:rPr>
              <a:t>$</a:t>
            </a:r>
            <a:r>
              <a:rPr lang="pl-PL" sz="1400" dirty="0">
                <a:solidFill>
                  <a:schemeClr val="bg1">
                    <a:lumMod val="85000"/>
                  </a:schemeClr>
                </a:solidFill>
                <a:latin typeface="Consolas" panose="020B0609020204030204" pitchFamily="49" charset="0"/>
              </a:rPr>
              <a:t> </a:t>
            </a:r>
            <a:r>
              <a:rPr lang="fr-FR" sz="1400" dirty="0">
                <a:solidFill>
                  <a:schemeClr val="bg1">
                    <a:lumMod val="85000"/>
                  </a:schemeClr>
                </a:solidFill>
                <a:latin typeface="Consolas" panose="020B0609020204030204" pitchFamily="49" charset="0"/>
              </a:rPr>
              <a:t>git log </a:t>
            </a:r>
            <a:r>
              <a:rPr lang="fr-FR" sz="1400" dirty="0" err="1">
                <a:solidFill>
                  <a:schemeClr val="bg1">
                    <a:lumMod val="85000"/>
                  </a:schemeClr>
                </a:solidFill>
                <a:latin typeface="Consolas" panose="020B0609020204030204" pitchFamily="49" charset="0"/>
              </a:rPr>
              <a:t>develop</a:t>
            </a:r>
            <a:r>
              <a:rPr lang="fr-FR" sz="1400" dirty="0">
                <a:solidFill>
                  <a:schemeClr val="bg1">
                    <a:lumMod val="85000"/>
                  </a:schemeClr>
                </a:solidFill>
                <a:latin typeface="Consolas" panose="020B0609020204030204" pitchFamily="49" charset="0"/>
              </a:rPr>
              <a:t>..</a:t>
            </a:r>
            <a:r>
              <a:rPr lang="pl-PL" sz="1400" dirty="0">
                <a:solidFill>
                  <a:schemeClr val="bg1">
                    <a:lumMod val="85000"/>
                  </a:schemeClr>
                </a:solidFill>
                <a:latin typeface="Consolas" panose="020B0609020204030204" pitchFamily="49" charset="0"/>
              </a:rPr>
              <a:t>TASK</a:t>
            </a:r>
            <a:r>
              <a:rPr lang="fr-FR" sz="1400" dirty="0">
                <a:solidFill>
                  <a:schemeClr val="bg1">
                    <a:lumMod val="85000"/>
                  </a:schemeClr>
                </a:solidFill>
                <a:latin typeface="Consolas" panose="020B0609020204030204" pitchFamily="49" charset="0"/>
              </a:rPr>
              <a:t>-123</a:t>
            </a:r>
          </a:p>
        </p:txBody>
      </p:sp>
    </p:spTree>
    <p:extLst>
      <p:ext uri="{BB962C8B-B14F-4D97-AF65-F5344CB8AC3E}">
        <p14:creationId xmlns:p14="http://schemas.microsoft.com/office/powerpoint/2010/main" val="163146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Odłóż na później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stash</a:t>
            </a:r>
            <a:endParaRPr lang="pl-PL" sz="1800" b="1" spc="-30" dirty="0"/>
          </a:p>
          <a:p>
            <a:r>
              <a:rPr lang="en-GB" sz="1800" spc="-30" dirty="0">
                <a:hlinkClick r:id="rId4"/>
              </a:rPr>
              <a:t>https://git-scm.com/docs/git-stash</a:t>
            </a:r>
            <a:endParaRPr lang="pl-PL" sz="1800" spc="-30" dirty="0"/>
          </a:p>
          <a:p>
            <a:endParaRPr lang="en-GB" sz="1800" spc="-30" dirty="0"/>
          </a:p>
          <a:p>
            <a:r>
              <a:rPr lang="pl-PL" sz="1800" spc="-30" dirty="0"/>
              <a:t>Odkłada zmiany na stos. Operacje na stosie:</a:t>
            </a:r>
            <a:endParaRPr lang="en-GB" sz="1800" spc="-30" dirty="0"/>
          </a:p>
          <a:p>
            <a:pPr marL="285750" indent="-285750">
              <a:buFont typeface="Arial" panose="020B0604020202020204" pitchFamily="34" charset="0"/>
              <a:buChar char="•"/>
            </a:pPr>
            <a:r>
              <a:rPr lang="pl-PL" sz="1800" spc="-30" dirty="0" err="1"/>
              <a:t>stash</a:t>
            </a:r>
            <a:r>
              <a:rPr lang="pl-PL" sz="1800" spc="-30" dirty="0"/>
              <a:t> </a:t>
            </a:r>
            <a:r>
              <a:rPr lang="pl-PL" sz="1800" spc="-30" dirty="0" err="1"/>
              <a:t>save</a:t>
            </a:r>
            <a:r>
              <a:rPr lang="pl-PL" sz="1800" spc="-30" dirty="0"/>
              <a:t> (zapis zmian do stosu)</a:t>
            </a:r>
          </a:p>
          <a:p>
            <a:pPr marL="285750" indent="-285750">
              <a:buFont typeface="Arial" panose="020B0604020202020204" pitchFamily="34" charset="0"/>
              <a:buChar char="•"/>
            </a:pPr>
            <a:r>
              <a:rPr lang="pl-PL" sz="1800" spc="-30" dirty="0" err="1"/>
              <a:t>stash</a:t>
            </a:r>
            <a:r>
              <a:rPr lang="pl-PL" sz="1800" spc="-30" dirty="0"/>
              <a:t> list (lista zmian na stosie)</a:t>
            </a:r>
          </a:p>
          <a:p>
            <a:pPr marL="285750" indent="-285750">
              <a:buFont typeface="Arial" panose="020B0604020202020204" pitchFamily="34" charset="0"/>
              <a:buChar char="•"/>
            </a:pPr>
            <a:r>
              <a:rPr lang="pl-PL" sz="1800" spc="-30" dirty="0" err="1"/>
              <a:t>stash</a:t>
            </a:r>
            <a:r>
              <a:rPr lang="pl-PL" sz="1800" spc="-30" dirty="0"/>
              <a:t> pop (ściągnięcie ze stosu i </a:t>
            </a:r>
            <a:r>
              <a:rPr lang="pl-PL" sz="1800" spc="-30" dirty="0" err="1"/>
              <a:t>usunięnie</a:t>
            </a:r>
            <a:r>
              <a:rPr lang="pl-PL" sz="1800" spc="-30" dirty="0"/>
              <a:t>)</a:t>
            </a:r>
          </a:p>
          <a:p>
            <a:pPr marL="285750" indent="-285750">
              <a:buFont typeface="Arial" panose="020B0604020202020204" pitchFamily="34" charset="0"/>
              <a:buChar char="•"/>
            </a:pPr>
            <a:r>
              <a:rPr lang="pl-PL" sz="1800" spc="-30" dirty="0" err="1"/>
              <a:t>stash</a:t>
            </a:r>
            <a:r>
              <a:rPr lang="pl-PL" sz="1800" spc="-30" dirty="0"/>
              <a:t> </a:t>
            </a:r>
            <a:r>
              <a:rPr lang="pl-PL" sz="1800" spc="-30" dirty="0" err="1"/>
              <a:t>apply</a:t>
            </a:r>
            <a:r>
              <a:rPr lang="pl-PL" sz="1800" spc="-30" dirty="0"/>
              <a:t> (ściągnięcie ze stosu bez usuwania)</a:t>
            </a:r>
          </a:p>
          <a:p>
            <a:pPr marL="285750" indent="-285750">
              <a:buFont typeface="Arial" panose="020B0604020202020204" pitchFamily="34" charset="0"/>
              <a:buChar char="•"/>
            </a:pPr>
            <a:r>
              <a:rPr lang="pl-PL" sz="1800" spc="-30" dirty="0" err="1"/>
              <a:t>stash</a:t>
            </a:r>
            <a:r>
              <a:rPr lang="pl-PL" sz="1800" spc="-30" dirty="0"/>
              <a:t> </a:t>
            </a:r>
            <a:r>
              <a:rPr lang="pl-PL" sz="1800" spc="-30" dirty="0" err="1"/>
              <a:t>clear</a:t>
            </a:r>
            <a:r>
              <a:rPr lang="pl-PL" sz="1800" spc="-30" dirty="0"/>
              <a:t> (wyczyszczenie stosu)</a:t>
            </a:r>
          </a:p>
          <a:p>
            <a:pPr marL="285750" indent="-285750">
              <a:buFont typeface="Arial" panose="020B0604020202020204" pitchFamily="34" charset="0"/>
              <a:buChar char="•"/>
            </a:pPr>
            <a:endParaRPr lang="pl-PL" sz="1800" spc="-30" dirty="0"/>
          </a:p>
          <a:p>
            <a:r>
              <a:rPr lang="en-GB" sz="1800" spc="-30" dirty="0" err="1"/>
              <a:t>Najbardziej</a:t>
            </a:r>
            <a:r>
              <a:rPr lang="en-GB" sz="1800" spc="-30" dirty="0"/>
              <a:t> </a:t>
            </a:r>
            <a:r>
              <a:rPr lang="en-GB" sz="1800" spc="-30" dirty="0" err="1"/>
              <a:t>przydatne</a:t>
            </a:r>
            <a:r>
              <a:rPr lang="en-GB" sz="1800" spc="-30" dirty="0"/>
              <a:t> </a:t>
            </a:r>
            <a:r>
              <a:rPr lang="pl-PL" sz="1800" spc="-30" dirty="0"/>
              <a:t>parametry:</a:t>
            </a:r>
          </a:p>
          <a:p>
            <a:endParaRPr lang="en-GB" sz="1800" spc="-30" dirty="0"/>
          </a:p>
          <a:p>
            <a:r>
              <a:rPr lang="pl-PL" sz="1800" spc="-30" dirty="0"/>
              <a:t>Odłożenie na stos również </a:t>
            </a:r>
            <a:r>
              <a:rPr lang="pl-PL" sz="1800" spc="-30" dirty="0" err="1"/>
              <a:t>nietrakowanych</a:t>
            </a:r>
            <a:r>
              <a:rPr lang="pl-PL" sz="1800" spc="-30" dirty="0"/>
              <a:t> plików, domyślnie są pomijane</a:t>
            </a:r>
          </a:p>
          <a:p>
            <a:r>
              <a:rPr lang="pl-PL" sz="1800" spc="-30" dirty="0"/>
              <a:t>--</a:t>
            </a:r>
            <a:r>
              <a:rPr lang="pl-PL" sz="1800" spc="-30" dirty="0" err="1"/>
              <a:t>include-untracked</a:t>
            </a:r>
            <a:r>
              <a:rPr lang="pl-PL" sz="1800" spc="-30" dirty="0"/>
              <a:t> lub -u</a:t>
            </a:r>
          </a:p>
          <a:p>
            <a:endParaRPr lang="pl-PL" sz="1800" spc="-30" dirty="0"/>
          </a:p>
          <a:p>
            <a:r>
              <a:rPr lang="en-GB" sz="1800" spc="-30" dirty="0"/>
              <a:t>Pop/apply </a:t>
            </a:r>
            <a:r>
              <a:rPr lang="en-GB" sz="1800" spc="-30" dirty="0" err="1"/>
              <a:t>konkretne</a:t>
            </a:r>
            <a:r>
              <a:rPr lang="pl-PL" sz="1800" spc="-30" dirty="0" err="1"/>
              <a:t>ych</a:t>
            </a:r>
            <a:r>
              <a:rPr lang="pl-PL" sz="1800" spc="-30" dirty="0"/>
              <a:t> zmian ze</a:t>
            </a:r>
            <a:r>
              <a:rPr lang="en-GB" sz="1800" spc="-30" dirty="0"/>
              <a:t> </a:t>
            </a:r>
            <a:r>
              <a:rPr lang="pl-PL" sz="1800" spc="-30" dirty="0"/>
              <a:t>stosu</a:t>
            </a:r>
            <a:endParaRPr lang="en-GB"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905995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Odłóż na później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stash</a:t>
            </a:r>
            <a:endParaRPr lang="pl-PL" sz="1800" b="1" spc="-30" dirty="0"/>
          </a:p>
          <a:p>
            <a:endParaRPr lang="pl-PL" sz="1800" spc="-30" dirty="0"/>
          </a:p>
          <a:p>
            <a:r>
              <a:rPr lang="en-GB" sz="1800" spc="-30" dirty="0" err="1"/>
              <a:t>Najbardziej</a:t>
            </a:r>
            <a:r>
              <a:rPr lang="en-GB" sz="1800" spc="-30" dirty="0"/>
              <a:t> </a:t>
            </a:r>
            <a:r>
              <a:rPr lang="en-GB" sz="1800" spc="-30" dirty="0" err="1"/>
              <a:t>przydatne</a:t>
            </a:r>
            <a:r>
              <a:rPr lang="en-GB" sz="1800" spc="-30" dirty="0"/>
              <a:t> </a:t>
            </a:r>
            <a:r>
              <a:rPr lang="pl-PL" sz="1800" spc="-30" dirty="0"/>
              <a:t>parametry:</a:t>
            </a:r>
          </a:p>
          <a:p>
            <a:endParaRPr lang="en-GB" sz="1800" spc="-30" dirty="0"/>
          </a:p>
          <a:p>
            <a:r>
              <a:rPr lang="en-GB" sz="1800" spc="-30" dirty="0"/>
              <a:t>Pop/apply </a:t>
            </a:r>
            <a:r>
              <a:rPr lang="en-GB" sz="1800" spc="-30" dirty="0" err="1"/>
              <a:t>konkretne</a:t>
            </a:r>
            <a:r>
              <a:rPr lang="pl-PL" sz="1800" spc="-30" dirty="0" err="1"/>
              <a:t>ych</a:t>
            </a:r>
            <a:r>
              <a:rPr lang="pl-PL" sz="1800" spc="-30" dirty="0"/>
              <a:t> zmian ze</a:t>
            </a:r>
            <a:r>
              <a:rPr lang="en-GB" sz="1800" spc="-30" dirty="0"/>
              <a:t> </a:t>
            </a:r>
            <a:r>
              <a:rPr lang="pl-PL" sz="1800" spc="-30" dirty="0"/>
              <a:t>stosu, niekoniecznie z góry</a:t>
            </a:r>
          </a:p>
          <a:p>
            <a:endParaRPr lang="en-GB"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75DD590A-A773-4C8B-B188-E5C4CCB5477C}"/>
              </a:ext>
            </a:extLst>
          </p:cNvPr>
          <p:cNvSpPr txBox="1"/>
          <p:nvPr/>
        </p:nvSpPr>
        <p:spPr>
          <a:xfrm>
            <a:off x="657392" y="2604279"/>
            <a:ext cx="10875570" cy="99370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fr-FR" sz="1400" dirty="0">
                <a:solidFill>
                  <a:schemeClr val="bg1">
                    <a:lumMod val="85000"/>
                  </a:schemeClr>
                </a:solidFill>
                <a:latin typeface="Consolas" panose="020B0609020204030204" pitchFamily="49" charset="0"/>
              </a:rPr>
              <a:t>$ git </a:t>
            </a:r>
            <a:r>
              <a:rPr lang="fr-FR" sz="1400" dirty="0" err="1">
                <a:solidFill>
                  <a:schemeClr val="bg1">
                    <a:lumMod val="85000"/>
                  </a:schemeClr>
                </a:solidFill>
                <a:latin typeface="Consolas" panose="020B0609020204030204" pitchFamily="49" charset="0"/>
              </a:rPr>
              <a:t>stash</a:t>
            </a:r>
            <a:r>
              <a:rPr lang="fr-FR" sz="1400" dirty="0">
                <a:solidFill>
                  <a:schemeClr val="bg1">
                    <a:lumMod val="85000"/>
                  </a:schemeClr>
                </a:solidFill>
                <a:latin typeface="Consolas" panose="020B0609020204030204" pitchFamily="49" charset="0"/>
              </a:rPr>
              <a:t> </a:t>
            </a:r>
            <a:r>
              <a:rPr lang="fr-FR" sz="1400" dirty="0" err="1">
                <a:solidFill>
                  <a:schemeClr val="bg1">
                    <a:lumMod val="85000"/>
                  </a:schemeClr>
                </a:solidFill>
                <a:latin typeface="Consolas" panose="020B0609020204030204" pitchFamily="49" charset="0"/>
              </a:rPr>
              <a:t>list</a:t>
            </a:r>
            <a:endParaRPr lang="fr-FR" sz="1400" dirty="0">
              <a:solidFill>
                <a:schemeClr val="bg1">
                  <a:lumMod val="85000"/>
                </a:schemeClr>
              </a:solidFill>
              <a:latin typeface="Consolas" panose="020B0609020204030204" pitchFamily="49" charset="0"/>
            </a:endParaRPr>
          </a:p>
          <a:p>
            <a:pPr>
              <a:lnSpc>
                <a:spcPct val="90000"/>
              </a:lnSpc>
            </a:pPr>
            <a:r>
              <a:rPr lang="fr-FR" sz="1400" dirty="0" err="1">
                <a:solidFill>
                  <a:schemeClr val="bg1">
                    <a:lumMod val="85000"/>
                  </a:schemeClr>
                </a:solidFill>
                <a:latin typeface="Consolas" panose="020B0609020204030204" pitchFamily="49" charset="0"/>
              </a:rPr>
              <a:t>stash</a:t>
            </a:r>
            <a:r>
              <a:rPr lang="fr-FR" sz="1400" dirty="0">
                <a:solidFill>
                  <a:schemeClr val="bg1">
                    <a:lumMod val="85000"/>
                  </a:schemeClr>
                </a:solidFill>
                <a:latin typeface="Consolas" panose="020B0609020204030204" pitchFamily="49" charset="0"/>
              </a:rPr>
              <a:t>@{0}: WIP on master: befe3de </a:t>
            </a:r>
            <a:r>
              <a:rPr lang="fr-FR" sz="1400" dirty="0" err="1">
                <a:solidFill>
                  <a:schemeClr val="bg1">
                    <a:lumMod val="85000"/>
                  </a:schemeClr>
                </a:solidFill>
                <a:latin typeface="Consolas" panose="020B0609020204030204" pitchFamily="49" charset="0"/>
              </a:rPr>
              <a:t>Nowe</a:t>
            </a:r>
            <a:r>
              <a:rPr lang="fr-FR" sz="1400" dirty="0">
                <a:solidFill>
                  <a:schemeClr val="bg1">
                    <a:lumMod val="85000"/>
                  </a:schemeClr>
                </a:solidFill>
                <a:latin typeface="Consolas" panose="020B0609020204030204" pitchFamily="49" charset="0"/>
              </a:rPr>
              <a:t> </a:t>
            </a:r>
            <a:r>
              <a:rPr lang="fr-FR" sz="1400" dirty="0" err="1">
                <a:solidFill>
                  <a:schemeClr val="bg1">
                    <a:lumMod val="85000"/>
                  </a:schemeClr>
                </a:solidFill>
                <a:latin typeface="Consolas" panose="020B0609020204030204" pitchFamily="49" charset="0"/>
              </a:rPr>
              <a:t>zmiany</a:t>
            </a:r>
            <a:endParaRPr lang="fr-FR" sz="1400" dirty="0">
              <a:solidFill>
                <a:schemeClr val="bg1">
                  <a:lumMod val="85000"/>
                </a:schemeClr>
              </a:solidFill>
              <a:latin typeface="Consolas" panose="020B0609020204030204" pitchFamily="49" charset="0"/>
            </a:endParaRPr>
          </a:p>
          <a:p>
            <a:pPr>
              <a:lnSpc>
                <a:spcPct val="90000"/>
              </a:lnSpc>
            </a:pPr>
            <a:r>
              <a:rPr lang="fr-FR" sz="1400" dirty="0" err="1">
                <a:solidFill>
                  <a:schemeClr val="bg1">
                    <a:lumMod val="85000"/>
                  </a:schemeClr>
                </a:solidFill>
                <a:latin typeface="Consolas" panose="020B0609020204030204" pitchFamily="49" charset="0"/>
              </a:rPr>
              <a:t>stash</a:t>
            </a:r>
            <a:r>
              <a:rPr lang="fr-FR" sz="1400" dirty="0">
                <a:solidFill>
                  <a:schemeClr val="bg1">
                    <a:lumMod val="85000"/>
                  </a:schemeClr>
                </a:solidFill>
                <a:latin typeface="Consolas" panose="020B0609020204030204" pitchFamily="49" charset="0"/>
              </a:rPr>
              <a:t>@{1}: WIP on master: befe3de </a:t>
            </a:r>
            <a:r>
              <a:rPr lang="fr-FR" sz="1400" dirty="0" err="1">
                <a:solidFill>
                  <a:schemeClr val="bg1">
                    <a:lumMod val="85000"/>
                  </a:schemeClr>
                </a:solidFill>
                <a:latin typeface="Consolas" panose="020B0609020204030204" pitchFamily="49" charset="0"/>
              </a:rPr>
              <a:t>Nowe</a:t>
            </a:r>
            <a:r>
              <a:rPr lang="fr-FR" sz="1400" dirty="0">
                <a:solidFill>
                  <a:schemeClr val="bg1">
                    <a:lumMod val="85000"/>
                  </a:schemeClr>
                </a:solidFill>
                <a:latin typeface="Consolas" panose="020B0609020204030204" pitchFamily="49" charset="0"/>
              </a:rPr>
              <a:t> </a:t>
            </a:r>
            <a:r>
              <a:rPr lang="fr-FR" sz="1400" dirty="0" err="1">
                <a:solidFill>
                  <a:schemeClr val="bg1">
                    <a:lumMod val="85000"/>
                  </a:schemeClr>
                </a:solidFill>
                <a:latin typeface="Consolas" panose="020B0609020204030204" pitchFamily="49" charset="0"/>
              </a:rPr>
              <a:t>zmiany</a:t>
            </a:r>
            <a:endParaRPr lang="fr-FR" sz="1400" dirty="0">
              <a:solidFill>
                <a:schemeClr val="bg1">
                  <a:lumMod val="85000"/>
                </a:schemeClr>
              </a:solidFill>
              <a:latin typeface="Consolas" panose="020B0609020204030204" pitchFamily="49" charset="0"/>
            </a:endParaRPr>
          </a:p>
          <a:p>
            <a:pPr>
              <a:lnSpc>
                <a:spcPct val="90000"/>
              </a:lnSpc>
            </a:pPr>
            <a:r>
              <a:rPr lang="fr-FR" sz="1400" dirty="0">
                <a:solidFill>
                  <a:schemeClr val="bg1">
                    <a:lumMod val="85000"/>
                  </a:schemeClr>
                </a:solidFill>
                <a:latin typeface="Consolas" panose="020B0609020204030204" pitchFamily="49" charset="0"/>
              </a:rPr>
              <a:t>$ git </a:t>
            </a:r>
            <a:r>
              <a:rPr lang="fr-FR" sz="1400" dirty="0" err="1">
                <a:solidFill>
                  <a:schemeClr val="bg1">
                    <a:lumMod val="85000"/>
                  </a:schemeClr>
                </a:solidFill>
                <a:latin typeface="Consolas" panose="020B0609020204030204" pitchFamily="49" charset="0"/>
              </a:rPr>
              <a:t>stash</a:t>
            </a:r>
            <a:r>
              <a:rPr lang="fr-FR" sz="1400" dirty="0">
                <a:solidFill>
                  <a:schemeClr val="bg1">
                    <a:lumMod val="85000"/>
                  </a:schemeClr>
                </a:solidFill>
                <a:latin typeface="Consolas" panose="020B0609020204030204" pitchFamily="49" charset="0"/>
              </a:rPr>
              <a:t> pop </a:t>
            </a:r>
            <a:r>
              <a:rPr lang="fr-FR" sz="1400" dirty="0" err="1">
                <a:solidFill>
                  <a:schemeClr val="bg1">
                    <a:lumMod val="85000"/>
                  </a:schemeClr>
                </a:solidFill>
                <a:latin typeface="Consolas" panose="020B0609020204030204" pitchFamily="49" charset="0"/>
              </a:rPr>
              <a:t>stash</a:t>
            </a:r>
            <a:r>
              <a:rPr lang="fr-FR" sz="1400" dirty="0">
                <a:solidFill>
                  <a:schemeClr val="bg1">
                    <a:lumMod val="85000"/>
                  </a:schemeClr>
                </a:solidFill>
                <a:latin typeface="Consolas" panose="020B0609020204030204" pitchFamily="49" charset="0"/>
              </a:rPr>
              <a:t>@{1}</a:t>
            </a:r>
          </a:p>
        </p:txBody>
      </p:sp>
    </p:spTree>
    <p:extLst>
      <p:ext uri="{BB962C8B-B14F-4D97-AF65-F5344CB8AC3E}">
        <p14:creationId xmlns:p14="http://schemas.microsoft.com/office/powerpoint/2010/main" val="1628612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Gitku</a:t>
            </a:r>
            <a:r>
              <a:rPr lang="pl-PL" dirty="0"/>
              <a:t>, tym się nie interesuj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ignore</a:t>
            </a:r>
            <a:endParaRPr lang="pl-PL" sz="1800" b="1" spc="-30" dirty="0"/>
          </a:p>
          <a:p>
            <a:r>
              <a:rPr lang="en-GB" sz="1800" spc="-30" dirty="0">
                <a:hlinkClick r:id="rId4"/>
              </a:rPr>
              <a:t>https://git-scm.com/docs/gitignore</a:t>
            </a:r>
            <a:endParaRPr lang="pl-PL" sz="1800" spc="-30" dirty="0"/>
          </a:p>
          <a:p>
            <a:endParaRPr lang="pl-PL" sz="1800" spc="-30" dirty="0"/>
          </a:p>
          <a:p>
            <a:r>
              <a:rPr lang="pl-PL" sz="1800" spc="-30" dirty="0"/>
              <a:t>Lista wzorców, według których git ignoruje niechciane pliki</a:t>
            </a:r>
          </a:p>
          <a:p>
            <a:pPr marL="285750" indent="-285750">
              <a:buFont typeface="Arial" panose="020B0604020202020204" pitchFamily="34" charset="0"/>
              <a:buChar char="•"/>
            </a:pPr>
            <a:endParaRPr lang="pl-PL" sz="1800" spc="-30" dirty="0"/>
          </a:p>
          <a:p>
            <a:r>
              <a:rPr lang="pl-PL" sz="1800" spc="-30" dirty="0"/>
              <a:t>Najczęściej wprowadzamy wzorce do plików .</a:t>
            </a:r>
            <a:r>
              <a:rPr lang="pl-PL" sz="1800" spc="-30" dirty="0" err="1"/>
              <a:t>gitignore</a:t>
            </a:r>
            <a:r>
              <a:rPr lang="pl-PL" sz="1800" spc="-30" dirty="0"/>
              <a:t>, tak aby były przez repozytorium śledzone i wspólne dla wszystkich deweloperów w zespole.</a:t>
            </a:r>
          </a:p>
          <a:p>
            <a:endParaRPr lang="pl-PL" sz="1800" spc="-30" dirty="0"/>
          </a:p>
          <a:p>
            <a:r>
              <a:rPr lang="pl-PL" sz="1800" spc="-30" dirty="0" err="1"/>
              <a:t>Github</a:t>
            </a:r>
            <a:r>
              <a:rPr lang="pl-PL" sz="1800" spc="-30" dirty="0"/>
              <a:t> przy tworzeniu repozytorium oferuje plik .</a:t>
            </a:r>
            <a:r>
              <a:rPr lang="pl-PL" sz="1800" spc="-30" dirty="0" err="1"/>
              <a:t>gitignore</a:t>
            </a:r>
            <a:r>
              <a:rPr lang="pl-PL" sz="1800" spc="-30" dirty="0"/>
              <a:t> do wyboru z listy </a:t>
            </a:r>
            <a:r>
              <a:rPr lang="pl-PL" sz="1800" spc="-30" dirty="0" err="1"/>
              <a:t>frameworków</a:t>
            </a:r>
            <a:r>
              <a:rPr lang="pl-PL" sz="1800" spc="-30" dirty="0"/>
              <a:t>/środowisk/</a:t>
            </a:r>
            <a:r>
              <a:rPr lang="pl-PL" sz="1800" spc="-30" dirty="0" err="1"/>
              <a:t>skafoldów</a:t>
            </a:r>
            <a:r>
              <a:rPr lang="pl-PL" sz="1800" spc="-30" dirty="0"/>
              <a:t> itp.</a:t>
            </a:r>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284441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55B5040B-D74F-4B58-9C55-3E959807D093}"/>
              </a:ext>
            </a:extLst>
          </p:cNvPr>
          <p:cNvSpPr>
            <a:spLocks noGrp="1"/>
          </p:cNvSpPr>
          <p:nvPr>
            <p:ph type="body" sz="quarter" idx="12"/>
          </p:nvPr>
        </p:nvSpPr>
        <p:spPr>
          <a:xfrm>
            <a:off x="659008" y="1141199"/>
            <a:ext cx="5266800" cy="388498"/>
          </a:xfrm>
        </p:spPr>
        <p:txBody>
          <a:bodyPr/>
          <a:lstStyle/>
          <a:p>
            <a:r>
              <a:rPr lang="en-GB" dirty="0">
                <a:solidFill>
                  <a:schemeClr val="tx2"/>
                </a:solidFill>
              </a:rPr>
              <a:t>1. </a:t>
            </a:r>
            <a:r>
              <a:rPr lang="pl-PL" dirty="0">
                <a:solidFill>
                  <a:schemeClr val="tx2"/>
                </a:solidFill>
              </a:rPr>
              <a:t>Cel szkolenia</a:t>
            </a:r>
            <a:endParaRPr lang="en-GB" dirty="0"/>
          </a:p>
        </p:txBody>
      </p:sp>
      <p:sp>
        <p:nvSpPr>
          <p:cNvPr id="33" name="Text Placeholder 32">
            <a:extLst>
              <a:ext uri="{FF2B5EF4-FFF2-40B4-BE49-F238E27FC236}">
                <a16:creationId xmlns:a16="http://schemas.microsoft.com/office/drawing/2014/main" id="{397D0C6E-15BA-40B5-B683-72FCB6DB35F5}"/>
              </a:ext>
            </a:extLst>
          </p:cNvPr>
          <p:cNvSpPr>
            <a:spLocks noGrp="1"/>
          </p:cNvSpPr>
          <p:nvPr>
            <p:ph type="body" sz="quarter" idx="13"/>
          </p:nvPr>
        </p:nvSpPr>
        <p:spPr>
          <a:xfrm>
            <a:off x="6267808" y="1141199"/>
            <a:ext cx="5266800" cy="383189"/>
          </a:xfrm>
        </p:spPr>
        <p:txBody>
          <a:bodyPr/>
          <a:lstStyle/>
          <a:p>
            <a:r>
              <a:rPr lang="en-GB" dirty="0">
                <a:solidFill>
                  <a:schemeClr val="tx2"/>
                </a:solidFill>
              </a:rPr>
              <a:t>2. </a:t>
            </a:r>
            <a:r>
              <a:rPr lang="pl-PL" dirty="0">
                <a:solidFill>
                  <a:schemeClr val="tx2"/>
                </a:solidFill>
              </a:rPr>
              <a:t>Teoria i ćwiczenia</a:t>
            </a:r>
            <a:endParaRPr lang="en-GB" dirty="0"/>
          </a:p>
        </p:txBody>
      </p:sp>
      <p:sp>
        <p:nvSpPr>
          <p:cNvPr id="31" name="Content Placeholder 30">
            <a:extLst>
              <a:ext uri="{FF2B5EF4-FFF2-40B4-BE49-F238E27FC236}">
                <a16:creationId xmlns:a16="http://schemas.microsoft.com/office/drawing/2014/main" id="{B7AB165A-D48E-41F4-8751-F19B7D260DC8}"/>
              </a:ext>
            </a:extLst>
          </p:cNvPr>
          <p:cNvSpPr>
            <a:spLocks noGrp="1"/>
          </p:cNvSpPr>
          <p:nvPr>
            <p:ph sz="half" idx="2"/>
          </p:nvPr>
        </p:nvSpPr>
        <p:spPr>
          <a:xfrm>
            <a:off x="6267807" y="1618083"/>
            <a:ext cx="4388799" cy="4403948"/>
          </a:xfrm>
        </p:spPr>
        <p:txBody>
          <a:bodyPr/>
          <a:lstStyle/>
          <a:p>
            <a:pPr marL="457200" lvl="0" indent="-457200">
              <a:buFont typeface="+mj-lt"/>
              <a:buAutoNum type="arabicPeriod"/>
            </a:pPr>
            <a:r>
              <a:rPr lang="pl-PL" dirty="0"/>
              <a:t>Wprowadzenie czyli podstawy podstaw</a:t>
            </a:r>
          </a:p>
          <a:p>
            <a:pPr marL="457200" lvl="0" indent="-457200">
              <a:buFont typeface="+mj-lt"/>
              <a:buAutoNum type="arabicPeriod"/>
            </a:pPr>
            <a:r>
              <a:rPr lang="pl-PL" dirty="0"/>
              <a:t>Praca z </a:t>
            </a:r>
            <a:r>
              <a:rPr lang="pl-PL" dirty="0" err="1"/>
              <a:t>branczami</a:t>
            </a:r>
            <a:endParaRPr lang="pl-PL" dirty="0"/>
          </a:p>
          <a:p>
            <a:pPr marL="817200" lvl="2" indent="-457200">
              <a:buFont typeface="Arial" panose="020B0604020202020204" pitchFamily="34" charset="0"/>
              <a:buChar char="•"/>
            </a:pPr>
            <a:r>
              <a:rPr lang="pl-PL" dirty="0" err="1"/>
              <a:t>Marge</a:t>
            </a:r>
            <a:r>
              <a:rPr lang="pl-PL" dirty="0"/>
              <a:t> i </a:t>
            </a:r>
            <a:r>
              <a:rPr lang="pl-PL" dirty="0" err="1"/>
              <a:t>rebase</a:t>
            </a:r>
            <a:endParaRPr lang="pl-PL" dirty="0"/>
          </a:p>
          <a:p>
            <a:pPr marL="817200" lvl="2" indent="-457200">
              <a:buFont typeface="Arial" panose="020B0604020202020204" pitchFamily="34" charset="0"/>
              <a:buChar char="•"/>
            </a:pPr>
            <a:r>
              <a:rPr lang="pl-PL" dirty="0" err="1"/>
              <a:t>Cherry-pick</a:t>
            </a:r>
            <a:endParaRPr lang="pl-PL" dirty="0"/>
          </a:p>
          <a:p>
            <a:pPr marL="457200" indent="-457200">
              <a:buFont typeface="+mj-lt"/>
              <a:buAutoNum type="arabicPeriod"/>
            </a:pPr>
            <a:r>
              <a:rPr lang="pl-PL" dirty="0"/>
              <a:t>Rozwiązywanie konfliktów</a:t>
            </a:r>
          </a:p>
          <a:p>
            <a:pPr marL="457200" indent="-457200">
              <a:buFont typeface="+mj-lt"/>
              <a:buAutoNum type="arabicPeriod"/>
            </a:pPr>
            <a:r>
              <a:rPr lang="pl-PL" dirty="0"/>
              <a:t>Repozytoria zdalne</a:t>
            </a:r>
          </a:p>
          <a:p>
            <a:pPr marL="457200" indent="-457200">
              <a:buFont typeface="+mj-lt"/>
              <a:buAutoNum type="arabicPeriod"/>
            </a:pPr>
            <a:r>
              <a:rPr lang="pl-PL" dirty="0"/>
              <a:t>Rozrabianie i naprawianie</a:t>
            </a:r>
            <a:endParaRPr lang="en-GB" dirty="0"/>
          </a:p>
          <a:p>
            <a:pPr marL="457200" lvl="0" indent="-457200">
              <a:buFont typeface="+mj-lt"/>
              <a:buAutoNum type="arabicPeriod"/>
            </a:pPr>
            <a:r>
              <a:rPr lang="pl-PL" dirty="0" err="1"/>
              <a:t>Workflow</a:t>
            </a:r>
            <a:r>
              <a:rPr lang="pl-PL" dirty="0"/>
              <a:t> i dobre praktyki</a:t>
            </a:r>
          </a:p>
        </p:txBody>
      </p:sp>
      <p:sp>
        <p:nvSpPr>
          <p:cNvPr id="30" name="Content Placeholder 29">
            <a:extLst>
              <a:ext uri="{FF2B5EF4-FFF2-40B4-BE49-F238E27FC236}">
                <a16:creationId xmlns:a16="http://schemas.microsoft.com/office/drawing/2014/main" id="{5176F1FE-CC8A-4B6F-9FBE-336662C7F59C}"/>
              </a:ext>
            </a:extLst>
          </p:cNvPr>
          <p:cNvSpPr>
            <a:spLocks noGrp="1"/>
          </p:cNvSpPr>
          <p:nvPr>
            <p:ph idx="1"/>
          </p:nvPr>
        </p:nvSpPr>
        <p:spPr>
          <a:xfrm>
            <a:off x="659038" y="1618083"/>
            <a:ext cx="4767541" cy="4403948"/>
          </a:xfrm>
        </p:spPr>
        <p:txBody>
          <a:bodyPr/>
          <a:lstStyle/>
          <a:p>
            <a:pPr marL="342900" lvl="0" indent="-342900">
              <a:buFont typeface="Arial" panose="020B0604020202020204" pitchFamily="34" charset="0"/>
              <a:buChar char="•"/>
            </a:pPr>
            <a:r>
              <a:rPr lang="pl-PL" dirty="0"/>
              <a:t>Poruszanie się po repozytorium za pomocą interfejsu tekstowego</a:t>
            </a:r>
          </a:p>
          <a:p>
            <a:pPr marL="342900" lvl="0" indent="-342900">
              <a:buFont typeface="Arial" panose="020B0604020202020204" pitchFamily="34" charset="0"/>
              <a:buChar char="•"/>
            </a:pPr>
            <a:r>
              <a:rPr lang="pl-PL" dirty="0"/>
              <a:t>Poznanie najbardziej przydatnych funkcji </a:t>
            </a:r>
          </a:p>
          <a:p>
            <a:pPr marL="342900" lvl="0" indent="-342900">
              <a:buFont typeface="Arial" panose="020B0604020202020204" pitchFamily="34" charset="0"/>
              <a:buChar char="•"/>
            </a:pPr>
            <a:r>
              <a:rPr lang="pl-PL" dirty="0"/>
              <a:t>Zrozumienie czym jest </a:t>
            </a:r>
            <a:r>
              <a:rPr lang="pl-PL" dirty="0" err="1"/>
              <a:t>workflow</a:t>
            </a:r>
            <a:r>
              <a:rPr lang="pl-PL" dirty="0"/>
              <a:t> i dobre praktyki</a:t>
            </a:r>
          </a:p>
          <a:p>
            <a:pPr>
              <a:tabLst>
                <a:tab pos="4572000" algn="l"/>
              </a:tabLst>
            </a:pPr>
            <a:endParaRPr lang="en-GB" dirty="0"/>
          </a:p>
        </p:txBody>
      </p:sp>
      <p:sp>
        <p:nvSpPr>
          <p:cNvPr id="5" name="Title 4"/>
          <p:cNvSpPr>
            <a:spLocks noGrp="1"/>
          </p:cNvSpPr>
          <p:nvPr>
            <p:ph type="title"/>
          </p:nvPr>
        </p:nvSpPr>
        <p:spPr/>
        <p:txBody>
          <a:bodyPr/>
          <a:lstStyle/>
          <a:p>
            <a:r>
              <a:rPr lang="pl-PL" dirty="0"/>
              <a:t>Zakres</a:t>
            </a:r>
            <a:endParaRPr lang="en-GB" dirty="0"/>
          </a:p>
        </p:txBody>
      </p:sp>
      <p:sp>
        <p:nvSpPr>
          <p:cNvPr id="9" name="Rectangle 104">
            <a:extLst>
              <a:ext uri="{FF2B5EF4-FFF2-40B4-BE49-F238E27FC236}">
                <a16:creationId xmlns:a16="http://schemas.microsoft.com/office/drawing/2014/main" id="{0B12ECF1-5984-4156-99B3-70AA7AC0CEA7}"/>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3" name="Slide Number Placeholder 2">
            <a:extLst>
              <a:ext uri="{FF2B5EF4-FFF2-40B4-BE49-F238E27FC236}">
                <a16:creationId xmlns:a16="http://schemas.microsoft.com/office/drawing/2014/main" id="{CBD7D54B-14BB-4AAC-B5CE-D675A5E25229}"/>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33813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Gitku</a:t>
            </a:r>
            <a:r>
              <a:rPr lang="pl-PL" dirty="0"/>
              <a:t>, tym się nie interesuj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ignore</a:t>
            </a:r>
            <a:endParaRPr lang="pl-PL" sz="1800" b="1" spc="-30" dirty="0"/>
          </a:p>
          <a:p>
            <a:r>
              <a:rPr lang="pl-PL" sz="1800" spc="-30" dirty="0"/>
              <a:t>Przykłady najbardziej przydatnych formatowań wzorca:</a:t>
            </a:r>
          </a:p>
          <a:p>
            <a:endParaRPr lang="pl-PL" sz="1800" spc="-30" dirty="0"/>
          </a:p>
          <a:p>
            <a:r>
              <a:rPr lang="pl-PL" sz="1800" spc="-30" dirty="0" err="1"/>
              <a:t>obj</a:t>
            </a:r>
            <a:r>
              <a:rPr lang="pl-PL" sz="1800" spc="-30" dirty="0"/>
              <a:t>/</a:t>
            </a:r>
          </a:p>
          <a:p>
            <a:r>
              <a:rPr lang="pl-PL" sz="1800" spc="-30" dirty="0"/>
              <a:t>[</a:t>
            </a:r>
            <a:r>
              <a:rPr lang="pl-PL" sz="1800" spc="-30" dirty="0" err="1"/>
              <a:t>Bb</a:t>
            </a:r>
            <a:r>
              <a:rPr lang="pl-PL" sz="1800" spc="-30" dirty="0"/>
              <a:t>]in</a:t>
            </a:r>
          </a:p>
          <a:p>
            <a:r>
              <a:rPr lang="pl-PL" sz="1800" spc="-30" dirty="0"/>
              <a:t>[</a:t>
            </a:r>
            <a:r>
              <a:rPr lang="pl-PL" sz="1800" spc="-30" dirty="0" err="1"/>
              <a:t>Dd</a:t>
            </a:r>
            <a:r>
              <a:rPr lang="pl-PL" sz="1800" spc="-30" dirty="0"/>
              <a:t>]</a:t>
            </a:r>
            <a:r>
              <a:rPr lang="pl-PL" sz="1800" spc="-30" dirty="0" err="1"/>
              <a:t>ebug</a:t>
            </a:r>
            <a:r>
              <a:rPr lang="pl-PL" sz="1800" spc="-30" dirty="0"/>
              <a:t>*/*</a:t>
            </a:r>
          </a:p>
          <a:p>
            <a:r>
              <a:rPr lang="pl-PL" sz="1800" spc="-30" dirty="0"/>
              <a:t>[</a:t>
            </a:r>
            <a:r>
              <a:rPr lang="pl-PL" sz="1800" spc="-30" dirty="0" err="1"/>
              <a:t>Rr</a:t>
            </a:r>
            <a:r>
              <a:rPr lang="pl-PL" sz="1800" spc="-30" dirty="0"/>
              <a:t>]</a:t>
            </a:r>
            <a:r>
              <a:rPr lang="pl-PL" sz="1800" spc="-30" dirty="0" err="1"/>
              <a:t>elease</a:t>
            </a:r>
            <a:r>
              <a:rPr lang="pl-PL" sz="1800" spc="-30" dirty="0"/>
              <a:t>*/*</a:t>
            </a:r>
          </a:p>
          <a:p>
            <a:r>
              <a:rPr lang="pl-PL" sz="1800" spc="-30" dirty="0"/>
              <a:t>*.</a:t>
            </a:r>
            <a:r>
              <a:rPr lang="pl-PL" sz="1800" spc="-30" dirty="0" err="1"/>
              <a:t>suo</a:t>
            </a:r>
            <a:endParaRPr lang="pl-PL" sz="1800" spc="-30" dirty="0"/>
          </a:p>
          <a:p>
            <a:r>
              <a:rPr lang="pl-PL" sz="1800" spc="-30" dirty="0"/>
              <a:t>*.</a:t>
            </a:r>
            <a:r>
              <a:rPr lang="pl-PL" sz="1800" spc="-30" dirty="0" err="1"/>
              <a:t>user</a:t>
            </a:r>
            <a:endParaRPr lang="pl-PL" sz="1800" spc="-30" dirty="0"/>
          </a:p>
          <a:p>
            <a:r>
              <a:rPr lang="pl-PL" sz="1800" spc="-30" dirty="0"/>
              <a:t>*.log</a:t>
            </a:r>
          </a:p>
          <a:p>
            <a:r>
              <a:rPr lang="pl-PL" sz="1800" spc="-30" dirty="0" err="1"/>
              <a:t>logs</a:t>
            </a:r>
            <a:r>
              <a:rPr lang="pl-PL" sz="1800" spc="-30" dirty="0"/>
              <a:t>/*</a:t>
            </a:r>
          </a:p>
          <a:p>
            <a:r>
              <a:rPr lang="pl-PL" sz="1800" spc="-30" dirty="0"/>
              <a:t>.vs/</a:t>
            </a:r>
          </a:p>
          <a:p>
            <a:r>
              <a:rPr lang="pl-PL" sz="1800" spc="-30" dirty="0"/>
              <a:t>.</a:t>
            </a:r>
            <a:r>
              <a:rPr lang="pl-PL" sz="1800" spc="-30" dirty="0" err="1"/>
              <a:t>vscode</a:t>
            </a:r>
            <a:r>
              <a:rPr lang="pl-PL" sz="1800" spc="-30" dirty="0"/>
              <a:t>/</a:t>
            </a:r>
          </a:p>
          <a:p>
            <a:r>
              <a:rPr lang="pl-PL" sz="1800" spc="-30" dirty="0" err="1"/>
              <a:t>node_modules</a:t>
            </a:r>
            <a:r>
              <a:rPr lang="pl-PL" sz="1800" spc="-30" dirty="0"/>
              <a:t>/</a:t>
            </a:r>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160163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E6148143-2AE0-408A-A84D-2DBC4A2E3E92}"/>
              </a:ext>
            </a:extLst>
          </p:cNvPr>
          <p:cNvPicPr>
            <a:picLocks noChangeAspect="1"/>
          </p:cNvPicPr>
          <p:nvPr/>
        </p:nvPicPr>
        <p:blipFill>
          <a:blip r:embed="rId3"/>
          <a:stretch>
            <a:fillRect/>
          </a:stretch>
        </p:blipFill>
        <p:spPr>
          <a:xfrm>
            <a:off x="0" y="-1285494"/>
            <a:ext cx="12218295" cy="8143494"/>
          </a:xfrm>
          <a:prstGeom prst="rect">
            <a:avLst/>
          </a:prstGeom>
        </p:spPr>
      </p:pic>
      <p:sp>
        <p:nvSpPr>
          <p:cNvPr id="2" name="Title 1"/>
          <p:cNvSpPr>
            <a:spLocks noGrp="1"/>
          </p:cNvSpPr>
          <p:nvPr>
            <p:ph type="title"/>
          </p:nvPr>
        </p:nvSpPr>
        <p:spPr>
          <a:xfrm>
            <a:off x="658800" y="2448000"/>
            <a:ext cx="4153188" cy="732995"/>
          </a:xfrm>
        </p:spPr>
        <p:txBody>
          <a:bodyPr/>
          <a:lstStyle/>
          <a:p>
            <a:r>
              <a:rPr lang="pl-PL" dirty="0"/>
              <a:t>Praca z </a:t>
            </a:r>
            <a:r>
              <a:rPr lang="pl-PL" dirty="0" err="1"/>
              <a:t>branchami</a:t>
            </a:r>
            <a:endParaRPr lang="nl-NL" dirty="0"/>
          </a:p>
        </p:txBody>
      </p:sp>
      <p:sp>
        <p:nvSpPr>
          <p:cNvPr id="4" name="Symbol zastępczy obrazu 3">
            <a:extLst>
              <a:ext uri="{FF2B5EF4-FFF2-40B4-BE49-F238E27FC236}">
                <a16:creationId xmlns:a16="http://schemas.microsoft.com/office/drawing/2014/main" id="{82509CEB-285D-476D-A9AC-47F45F11BCC1}"/>
              </a:ext>
            </a:extLst>
          </p:cNvPr>
          <p:cNvSpPr>
            <a:spLocks noGrp="1"/>
          </p:cNvSpPr>
          <p:nvPr>
            <p:ph type="pic" sz="quarter" idx="17"/>
          </p:nvPr>
        </p:nvSpPr>
        <p:spPr>
          <a:xfrm>
            <a:off x="0" y="-248005"/>
            <a:ext cx="12192000" cy="6858000"/>
          </a:xfrm>
        </p:spPr>
      </p:sp>
    </p:spTree>
    <p:extLst>
      <p:ext uri="{BB962C8B-B14F-4D97-AF65-F5344CB8AC3E}">
        <p14:creationId xmlns:p14="http://schemas.microsoft.com/office/powerpoint/2010/main" val="173744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Co to jest i po co to jest?</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branch</a:t>
            </a:r>
            <a:endParaRPr lang="pl-PL" sz="1800" b="1" spc="-30" dirty="0"/>
          </a:p>
          <a:p>
            <a:r>
              <a:rPr lang="en-GB" sz="1800" spc="-30" dirty="0">
                <a:hlinkClick r:id="rId4"/>
              </a:rPr>
              <a:t>https://git-scm.com/docs/git-branch</a:t>
            </a:r>
            <a:endParaRPr lang="pl-PL" sz="1800" spc="-30" dirty="0"/>
          </a:p>
          <a:p>
            <a:endParaRPr lang="en-GB" sz="1800" spc="-30" dirty="0"/>
          </a:p>
          <a:p>
            <a:r>
              <a:rPr lang="pl-PL" sz="1800" spc="-30" dirty="0"/>
              <a:t>To polecenie pozwala na utworzenie nowej ścieżki rozwojowej w ramach naszego repozytorium.</a:t>
            </a:r>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1C752CA2-5956-4B14-AAC3-A9FCD61F1E0F}"/>
              </a:ext>
            </a:extLst>
          </p:cNvPr>
          <p:cNvSpPr txBox="1"/>
          <p:nvPr/>
        </p:nvSpPr>
        <p:spPr>
          <a:xfrm>
            <a:off x="657392" y="2463049"/>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branch</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name</a:t>
            </a:r>
            <a:r>
              <a:rPr lang="pl-PL" sz="1400" dirty="0">
                <a:solidFill>
                  <a:schemeClr val="bg1">
                    <a:lumMod val="85000"/>
                  </a:schemeClr>
                </a:solidFill>
                <a:latin typeface="Consolas" panose="020B0609020204030204" pitchFamily="49" charset="0"/>
              </a:rPr>
              <a:t>&gt;</a:t>
            </a:r>
          </a:p>
        </p:txBody>
      </p:sp>
      <p:pic>
        <p:nvPicPr>
          <p:cNvPr id="12" name="Obraz 11">
            <a:extLst>
              <a:ext uri="{FF2B5EF4-FFF2-40B4-BE49-F238E27FC236}">
                <a16:creationId xmlns:a16="http://schemas.microsoft.com/office/drawing/2014/main" id="{3E252CA0-03DA-4D93-8182-4A316E1294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237" y="3238733"/>
            <a:ext cx="5191850" cy="3096057"/>
          </a:xfrm>
          <a:prstGeom prst="rect">
            <a:avLst/>
          </a:prstGeom>
        </p:spPr>
      </p:pic>
    </p:spTree>
    <p:extLst>
      <p:ext uri="{BB962C8B-B14F-4D97-AF65-F5344CB8AC3E}">
        <p14:creationId xmlns:p14="http://schemas.microsoft.com/office/powerpoint/2010/main" val="139326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Nawigacja po </a:t>
            </a:r>
            <a:r>
              <a:rPr lang="pl-PL" dirty="0" err="1"/>
              <a:t>branchach</a:t>
            </a:r>
            <a:r>
              <a:rPr lang="pl-PL" dirty="0"/>
              <a:t> (i nie tylko)</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checkout</a:t>
            </a:r>
            <a:endParaRPr lang="pl-PL" sz="1800" b="1" spc="-30" dirty="0"/>
          </a:p>
          <a:p>
            <a:r>
              <a:rPr lang="en-GB" sz="1800" spc="-30" dirty="0">
                <a:hlinkClick r:id="rId4"/>
              </a:rPr>
              <a:t>https://git-scm.com/docs/git-checkout</a:t>
            </a:r>
            <a:endParaRPr lang="pl-PL" sz="1800" spc="-30" dirty="0"/>
          </a:p>
          <a:p>
            <a:endParaRPr lang="en-GB" sz="1800" spc="-30" dirty="0"/>
          </a:p>
          <a:p>
            <a:r>
              <a:rPr lang="pl-PL" sz="1800" spc="-30" dirty="0"/>
              <a:t>Uaktualnia obszar roboczy do takiego stanu jaki przedstawia wybrany </a:t>
            </a:r>
            <a:r>
              <a:rPr lang="pl-PL" sz="1800" spc="-30" dirty="0" err="1"/>
              <a:t>commit</a:t>
            </a:r>
            <a:r>
              <a:rPr lang="pl-PL" sz="1800" spc="-30" dirty="0"/>
              <a:t> lub </a:t>
            </a:r>
            <a:r>
              <a:rPr lang="pl-PL" sz="1800" spc="-30" dirty="0" err="1"/>
              <a:t>branch</a:t>
            </a:r>
            <a:r>
              <a:rPr lang="pl-PL" sz="1800" spc="-30" dirty="0"/>
              <a:t>, jednocześnie pozwalając nam prowadzić dalsze prace na wybranym </a:t>
            </a:r>
            <a:r>
              <a:rPr lang="pl-PL" sz="1800" spc="-30" dirty="0" err="1"/>
              <a:t>branchu</a:t>
            </a:r>
            <a:r>
              <a:rPr lang="pl-PL" sz="1800" spc="-30" dirty="0"/>
              <a:t>/</a:t>
            </a:r>
            <a:r>
              <a:rPr lang="pl-PL" sz="1800" spc="-30" dirty="0" err="1"/>
              <a:t>commicie</a:t>
            </a:r>
            <a:r>
              <a:rPr lang="pl-PL" sz="1800" spc="-30" dirty="0"/>
              <a:t>.</a:t>
            </a:r>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r>
              <a:rPr lang="pl-PL" sz="1800" spc="-30" dirty="0"/>
              <a:t>Najbardziej przydatne parametry:</a:t>
            </a:r>
          </a:p>
          <a:p>
            <a:endParaRPr lang="pl-PL" sz="1800" spc="-30" dirty="0"/>
          </a:p>
          <a:p>
            <a:r>
              <a:rPr lang="pl-PL" sz="1800" spc="-30" dirty="0"/>
              <a:t>Stworzenie nowego </a:t>
            </a:r>
            <a:r>
              <a:rPr lang="pl-PL" sz="1800" spc="-30" dirty="0" err="1"/>
              <a:t>brancha</a:t>
            </a:r>
            <a:r>
              <a:rPr lang="pl-PL" sz="1800" spc="-30" dirty="0"/>
              <a:t> i natychmiastowe przejście na niego </a:t>
            </a:r>
          </a:p>
          <a:p>
            <a:r>
              <a:rPr lang="pl-PL" sz="1800" spc="-30" dirty="0"/>
              <a:t>-b &lt;</a:t>
            </a:r>
            <a:r>
              <a:rPr lang="pl-PL" sz="1800" spc="-30" dirty="0" err="1"/>
              <a:t>branch-name</a:t>
            </a:r>
            <a:r>
              <a:rPr lang="pl-PL" sz="1800" spc="-30" dirty="0"/>
              <a:t>&gt;</a:t>
            </a:r>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1C752CA2-5956-4B14-AAC3-A9FCD61F1E0F}"/>
              </a:ext>
            </a:extLst>
          </p:cNvPr>
          <p:cNvSpPr txBox="1"/>
          <p:nvPr/>
        </p:nvSpPr>
        <p:spPr>
          <a:xfrm>
            <a:off x="657392" y="2805494"/>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branch-name</a:t>
            </a:r>
            <a:r>
              <a:rPr lang="pl-PL" sz="1400" dirty="0">
                <a:solidFill>
                  <a:schemeClr val="bg1">
                    <a:lumMod val="85000"/>
                  </a:schemeClr>
                </a:solidFill>
                <a:latin typeface="Consolas" panose="020B0609020204030204" pitchFamily="49" charset="0"/>
              </a:rPr>
              <a:t>&gt;</a:t>
            </a:r>
          </a:p>
        </p:txBody>
      </p:sp>
      <p:sp>
        <p:nvSpPr>
          <p:cNvPr id="10" name="pole tekstowe 9">
            <a:extLst>
              <a:ext uri="{FF2B5EF4-FFF2-40B4-BE49-F238E27FC236}">
                <a16:creationId xmlns:a16="http://schemas.microsoft.com/office/drawing/2014/main" id="{E4D27CBC-FFF1-4CB1-8B8D-C3A964188D91}"/>
              </a:ext>
            </a:extLst>
          </p:cNvPr>
          <p:cNvSpPr txBox="1"/>
          <p:nvPr/>
        </p:nvSpPr>
        <p:spPr>
          <a:xfrm>
            <a:off x="657392" y="3376286"/>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commit-sha</a:t>
            </a:r>
            <a:r>
              <a:rPr lang="pl-PL" sz="14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523200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Merge</a:t>
            </a:r>
            <a:r>
              <a:rPr lang="pl-PL" dirty="0"/>
              <a:t> czyli złączenie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merge</a:t>
            </a:r>
            <a:endParaRPr lang="pl-PL" sz="1800" b="1" spc="-30" dirty="0"/>
          </a:p>
          <a:p>
            <a:r>
              <a:rPr lang="en-GB" sz="1800" spc="-30" dirty="0">
                <a:hlinkClick r:id="rId4"/>
              </a:rPr>
              <a:t>https://git-scm.com/docs/git-merge</a:t>
            </a:r>
            <a:endParaRPr lang="pl-PL" sz="1800" spc="-30" dirty="0"/>
          </a:p>
          <a:p>
            <a:endParaRPr lang="en-GB" sz="1800" spc="-30" dirty="0"/>
          </a:p>
          <a:p>
            <a:r>
              <a:rPr lang="pl-PL" sz="1800" spc="-30" dirty="0"/>
              <a:t>Dołączenie zmian z jednego </a:t>
            </a:r>
            <a:r>
              <a:rPr lang="pl-PL" sz="1800" spc="-30" dirty="0" err="1"/>
              <a:t>brancza</a:t>
            </a:r>
            <a:r>
              <a:rPr lang="pl-PL" sz="1800" spc="-30" dirty="0"/>
              <a:t> do innego </a:t>
            </a:r>
            <a:r>
              <a:rPr lang="pl-PL" sz="1800" spc="-30" dirty="0" err="1"/>
              <a:t>brancza</a:t>
            </a:r>
            <a:r>
              <a:rPr lang="pl-PL" sz="1800" spc="-30" dirty="0"/>
              <a:t>, innymi słowy łączy zmiany z dwóch </a:t>
            </a:r>
            <a:r>
              <a:rPr lang="pl-PL" sz="1800" spc="-30" dirty="0" err="1"/>
              <a:t>branczy</a:t>
            </a:r>
            <a:r>
              <a:rPr lang="pl-PL" sz="1800" spc="-30" dirty="0"/>
              <a:t> w jedność.</a:t>
            </a:r>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1C752CA2-5956-4B14-AAC3-A9FCD61F1E0F}"/>
              </a:ext>
            </a:extLst>
          </p:cNvPr>
          <p:cNvSpPr txBox="1"/>
          <p:nvPr/>
        </p:nvSpPr>
        <p:spPr>
          <a:xfrm>
            <a:off x="657392" y="2661891"/>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develop</a:t>
            </a:r>
            <a:endParaRPr lang="pl-PL"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merge</a:t>
            </a:r>
            <a:r>
              <a:rPr lang="pl-PL" sz="1400" dirty="0">
                <a:solidFill>
                  <a:schemeClr val="bg1">
                    <a:lumMod val="85000"/>
                  </a:schemeClr>
                </a:solidFill>
                <a:latin typeface="Consolas" panose="020B0609020204030204" pitchFamily="49" charset="0"/>
              </a:rPr>
              <a:t> TASK-980</a:t>
            </a:r>
          </a:p>
        </p:txBody>
      </p:sp>
      <p:pic>
        <p:nvPicPr>
          <p:cNvPr id="2052" name="Picture 4" descr="An introduction to Git merge and rebase: what they are, and how to use them">
            <a:extLst>
              <a:ext uri="{FF2B5EF4-FFF2-40B4-BE49-F238E27FC236}">
                <a16:creationId xmlns:a16="http://schemas.microsoft.com/office/drawing/2014/main" id="{86CFF1EF-B314-4B78-8ADC-CF4DA1FFF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02" y="3445439"/>
            <a:ext cx="5655290" cy="308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73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Merge</a:t>
            </a:r>
            <a:r>
              <a:rPr lang="pl-PL" dirty="0"/>
              <a:t> czyli złączenie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merge</a:t>
            </a:r>
            <a:endParaRPr lang="pl-PL" sz="1800" b="1" spc="-30" dirty="0"/>
          </a:p>
          <a:p>
            <a:endParaRPr lang="pl-PL" sz="1800" b="1" spc="-30" dirty="0"/>
          </a:p>
          <a:p>
            <a:r>
              <a:rPr lang="pl-PL" sz="1800" spc="-30" dirty="0"/>
              <a:t>Najbardziej przydatne parametry:</a:t>
            </a:r>
          </a:p>
          <a:p>
            <a:endParaRPr lang="pl-PL" sz="1800" spc="-30" dirty="0"/>
          </a:p>
          <a:p>
            <a:r>
              <a:rPr lang="pl-PL" sz="1800" spc="-30" dirty="0"/>
              <a:t>Fast </a:t>
            </a:r>
            <a:r>
              <a:rPr lang="pl-PL" sz="1800" spc="-30" dirty="0" err="1"/>
              <a:t>forward</a:t>
            </a:r>
            <a:endParaRPr lang="pl-PL" sz="1800" spc="-30" dirty="0"/>
          </a:p>
          <a:p>
            <a:r>
              <a:rPr lang="pl-PL" sz="1800" spc="-30" dirty="0"/>
              <a:t>--</a:t>
            </a:r>
            <a:r>
              <a:rPr lang="pl-PL" sz="1800" spc="-30" dirty="0" err="1"/>
              <a:t>ff</a:t>
            </a:r>
            <a:endParaRPr lang="pl-PL" sz="1800" spc="-30" dirty="0"/>
          </a:p>
          <a:p>
            <a:endParaRPr lang="pl-PL" sz="1800" spc="-30" dirty="0"/>
          </a:p>
          <a:p>
            <a:r>
              <a:rPr lang="pl-PL" sz="1800" spc="-30" dirty="0"/>
              <a:t>Bez fast </a:t>
            </a:r>
            <a:r>
              <a:rPr lang="pl-PL" sz="1800" spc="-30" dirty="0" err="1"/>
              <a:t>forward</a:t>
            </a:r>
            <a:endParaRPr lang="pl-PL" sz="1800" spc="-30" dirty="0"/>
          </a:p>
          <a:p>
            <a:r>
              <a:rPr lang="pl-PL" sz="1800" spc="-30" dirty="0"/>
              <a:t>--no-</a:t>
            </a:r>
            <a:r>
              <a:rPr lang="pl-PL" sz="1800" spc="-30" dirty="0" err="1"/>
              <a:t>ff</a:t>
            </a:r>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25</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10" name="Obraz 9">
            <a:extLst>
              <a:ext uri="{FF2B5EF4-FFF2-40B4-BE49-F238E27FC236}">
                <a16:creationId xmlns:a16="http://schemas.microsoft.com/office/drawing/2014/main" id="{D6FB9EE6-9776-4253-A80D-FEBD78244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73" y="3386882"/>
            <a:ext cx="3896269" cy="2876951"/>
          </a:xfrm>
          <a:prstGeom prst="rect">
            <a:avLst/>
          </a:prstGeom>
        </p:spPr>
      </p:pic>
    </p:spTree>
    <p:extLst>
      <p:ext uri="{BB962C8B-B14F-4D97-AF65-F5344CB8AC3E}">
        <p14:creationId xmlns:p14="http://schemas.microsoft.com/office/powerpoint/2010/main" val="83655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Rebase</a:t>
            </a:r>
            <a:r>
              <a:rPr lang="pl-PL" dirty="0"/>
              <a:t>, czyli uaktualnij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rebase</a:t>
            </a:r>
            <a:endParaRPr lang="pl-PL" sz="1800" b="1" spc="-30" dirty="0"/>
          </a:p>
          <a:p>
            <a:r>
              <a:rPr lang="en-GB" sz="1800" spc="-30" dirty="0">
                <a:hlinkClick r:id="rId4"/>
              </a:rPr>
              <a:t>https://git-scm.com/docs/git-rebase</a:t>
            </a:r>
            <a:endParaRPr lang="pl-PL" sz="1800" spc="-30" dirty="0"/>
          </a:p>
          <a:p>
            <a:endParaRPr lang="en-GB" sz="1800" spc="-30" dirty="0"/>
          </a:p>
          <a:p>
            <a:r>
              <a:rPr lang="pl-PL" sz="1800" spc="-30" dirty="0"/>
              <a:t>Nakłada </a:t>
            </a:r>
            <a:r>
              <a:rPr lang="pl-PL" sz="1800" spc="-30" dirty="0" err="1"/>
              <a:t>commity</a:t>
            </a:r>
            <a:r>
              <a:rPr lang="pl-PL" sz="1800" spc="-30" dirty="0"/>
              <a:t> na górę innej bazy.</a:t>
            </a:r>
          </a:p>
          <a:p>
            <a:r>
              <a:rPr lang="pl-PL" sz="1800" spc="-30" dirty="0"/>
              <a:t>Najczęściej dokładamy na początek historii </a:t>
            </a:r>
            <a:r>
              <a:rPr lang="pl-PL" sz="1800" spc="-30" dirty="0" err="1"/>
              <a:t>feature-brancha</a:t>
            </a:r>
            <a:r>
              <a:rPr lang="pl-PL" sz="1800" spc="-30" dirty="0"/>
              <a:t> najnowsze </a:t>
            </a:r>
            <a:r>
              <a:rPr lang="pl-PL" sz="1800" spc="-30" dirty="0" err="1"/>
              <a:t>commity</a:t>
            </a:r>
            <a:r>
              <a:rPr lang="pl-PL" sz="1800" spc="-30" dirty="0"/>
              <a:t> z </a:t>
            </a:r>
            <a:r>
              <a:rPr lang="pl-PL" sz="1800" spc="-30" dirty="0" err="1"/>
              <a:t>brancha</a:t>
            </a:r>
            <a:r>
              <a:rPr lang="pl-PL" sz="1800" spc="-30" dirty="0"/>
              <a:t> bazowego np. </a:t>
            </a:r>
            <a:r>
              <a:rPr lang="pl-PL" sz="1800" spc="-30" dirty="0" err="1"/>
              <a:t>develop</a:t>
            </a:r>
            <a:r>
              <a:rPr lang="pl-PL" sz="1800" spc="-30" dirty="0"/>
              <a:t> lub master.</a:t>
            </a:r>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26</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11" name="Obraz 10">
            <a:extLst>
              <a:ext uri="{FF2B5EF4-FFF2-40B4-BE49-F238E27FC236}">
                <a16:creationId xmlns:a16="http://schemas.microsoft.com/office/drawing/2014/main" id="{2364938E-EAAC-463D-B2C5-1B235BC5BB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9102" y="2808344"/>
            <a:ext cx="5591175" cy="3295650"/>
          </a:xfrm>
          <a:prstGeom prst="rect">
            <a:avLst/>
          </a:prstGeom>
        </p:spPr>
      </p:pic>
    </p:spTree>
    <p:extLst>
      <p:ext uri="{BB962C8B-B14F-4D97-AF65-F5344CB8AC3E}">
        <p14:creationId xmlns:p14="http://schemas.microsoft.com/office/powerpoint/2010/main" val="341016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Rebase</a:t>
            </a:r>
            <a:r>
              <a:rPr lang="pl-PL" dirty="0"/>
              <a:t>, czyli uaktualnij</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rebase</a:t>
            </a:r>
            <a:endParaRPr lang="pl-PL" sz="1800" b="1" spc="-30" dirty="0"/>
          </a:p>
          <a:p>
            <a:r>
              <a:rPr lang="pl-PL" sz="1800" spc="-30" dirty="0"/>
              <a:t>Polecenie zawsze robimy na </a:t>
            </a:r>
            <a:r>
              <a:rPr lang="pl-PL" sz="1800" spc="-30" dirty="0" err="1"/>
              <a:t>feature-branchu</a:t>
            </a:r>
            <a:r>
              <a:rPr lang="pl-PL" sz="1800" spc="-30" dirty="0"/>
              <a:t>, nigdy na </a:t>
            </a:r>
            <a:r>
              <a:rPr lang="pl-PL" sz="1800" spc="-30" dirty="0" err="1"/>
              <a:t>develop</a:t>
            </a:r>
            <a:r>
              <a:rPr lang="pl-PL" sz="1800" spc="-30" dirty="0"/>
              <a:t> lub master.</a:t>
            </a:r>
          </a:p>
          <a:p>
            <a:r>
              <a:rPr lang="pl-PL" sz="1800" spc="-30" dirty="0"/>
              <a:t>Polecenie jest proste i w przypadku braku konfliktów nie wymaga dalszych działań.</a:t>
            </a:r>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r>
              <a:rPr lang="pl-PL" sz="1800" spc="-30" dirty="0"/>
              <a:t>Najbardziej przydatne parametry:</a:t>
            </a:r>
          </a:p>
          <a:p>
            <a:endParaRPr lang="pl-PL" sz="1800" spc="-30" dirty="0"/>
          </a:p>
          <a:p>
            <a:r>
              <a:rPr lang="pl-PL" sz="1800" spc="-30" dirty="0"/>
              <a:t>Przerwanie, jeśli coś pójdzie nie tak</a:t>
            </a:r>
          </a:p>
          <a:p>
            <a:r>
              <a:rPr lang="pl-PL" sz="1800" spc="-30" dirty="0"/>
              <a:t>--abort</a:t>
            </a:r>
          </a:p>
          <a:p>
            <a:endParaRPr lang="pl-PL" sz="1800" spc="-30" dirty="0"/>
          </a:p>
          <a:p>
            <a:r>
              <a:rPr lang="pl-PL" sz="1800" spc="-30" dirty="0"/>
              <a:t>Kontynuacja (np. po rozwiązaniu konfliktu)</a:t>
            </a:r>
          </a:p>
          <a:p>
            <a:r>
              <a:rPr lang="pl-PL" sz="1800" spc="-30" dirty="0"/>
              <a:t>--</a:t>
            </a:r>
            <a:r>
              <a:rPr lang="pl-PL" sz="1800" spc="-30" dirty="0" err="1"/>
              <a:t>continue</a:t>
            </a:r>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27</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8215" y="2219315"/>
            <a:ext cx="10875570" cy="138150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TASK-980</a:t>
            </a:r>
          </a:p>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rebase</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develop</a:t>
            </a:r>
            <a:endParaRPr lang="pl-PL"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First, rewinding head to replay your work on top of it...</a:t>
            </a:r>
          </a:p>
          <a:p>
            <a:pPr>
              <a:lnSpc>
                <a:spcPct val="90000"/>
              </a:lnSpc>
            </a:pPr>
            <a:r>
              <a:rPr lang="en-US" sz="1400" dirty="0">
                <a:solidFill>
                  <a:schemeClr val="bg1">
                    <a:lumMod val="85000"/>
                  </a:schemeClr>
                </a:solidFill>
                <a:latin typeface="Consolas" panose="020B0609020204030204" pitchFamily="49" charset="0"/>
              </a:rPr>
              <a:t>Applying: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it1 </a:t>
            </a:r>
            <a:r>
              <a:rPr lang="pl-PL" sz="1400" dirty="0">
                <a:solidFill>
                  <a:schemeClr val="bg1">
                    <a:lumMod val="85000"/>
                  </a:schemeClr>
                </a:solidFill>
                <a:latin typeface="Consolas" panose="020B0609020204030204" pitchFamily="49" charset="0"/>
              </a:rPr>
              <a:t>from TASK-980</a:t>
            </a:r>
            <a:endParaRPr lang="en-US"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Applying: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it2 </a:t>
            </a:r>
            <a:r>
              <a:rPr lang="pl-PL" sz="1400" dirty="0">
                <a:solidFill>
                  <a:schemeClr val="bg1">
                    <a:lumMod val="85000"/>
                  </a:schemeClr>
                </a:solidFill>
                <a:latin typeface="Consolas" panose="020B0609020204030204" pitchFamily="49" charset="0"/>
              </a:rPr>
              <a:t>from TASK-980</a:t>
            </a:r>
            <a:endParaRPr lang="en-US" sz="1400" dirty="0">
              <a:solidFill>
                <a:schemeClr val="bg1">
                  <a:lumMod val="85000"/>
                </a:schemeClr>
              </a:solidFill>
              <a:latin typeface="Consolas" panose="020B0609020204030204" pitchFamily="49" charset="0"/>
            </a:endParaRPr>
          </a:p>
          <a:p>
            <a:pPr>
              <a:lnSpc>
                <a:spcPct val="90000"/>
              </a:lnSpc>
            </a:pPr>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58429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Cherry-pick</a:t>
            </a:r>
            <a:r>
              <a:rPr lang="pl-PL" dirty="0"/>
              <a:t>, czyli skopiuj bez historii</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cherry-pick</a:t>
            </a:r>
            <a:endParaRPr lang="pl-PL" sz="1800" b="1" spc="-30" dirty="0"/>
          </a:p>
          <a:p>
            <a:r>
              <a:rPr lang="pl-PL" sz="1800" spc="-30" dirty="0">
                <a:hlinkClick r:id="rId3"/>
              </a:rPr>
              <a:t>https://git-scm.com/docs/git-cherry-pick</a:t>
            </a:r>
            <a:endParaRPr lang="pl-PL" sz="1800" spc="-30" dirty="0"/>
          </a:p>
          <a:p>
            <a:endParaRPr lang="pl-PL" sz="1800" spc="-30" dirty="0"/>
          </a:p>
          <a:p>
            <a:r>
              <a:rPr lang="pl-PL" sz="1800" spc="-30" dirty="0"/>
              <a:t>Polecenie pozwala na wybranie dowolnego </a:t>
            </a:r>
            <a:r>
              <a:rPr lang="pl-PL" sz="1800" spc="-30" dirty="0" err="1"/>
              <a:t>commita</a:t>
            </a:r>
            <a:r>
              <a:rPr lang="pl-PL" sz="1800" spc="-30" dirty="0"/>
              <a:t> i zaaplikowanie go do bieżącego </a:t>
            </a:r>
            <a:r>
              <a:rPr lang="pl-PL" sz="1800" spc="-30" dirty="0" err="1"/>
              <a:t>brancha</a:t>
            </a:r>
            <a:r>
              <a:rPr lang="pl-PL" sz="1800" spc="-30" dirty="0"/>
              <a:t>.</a:t>
            </a:r>
          </a:p>
          <a:p>
            <a:r>
              <a:rPr lang="pl-PL" sz="1800" spc="-30" dirty="0"/>
              <a:t>Użycie:</a:t>
            </a:r>
          </a:p>
          <a:p>
            <a:endParaRPr lang="pl-PL" sz="1800" spc="-30" dirty="0"/>
          </a:p>
          <a:p>
            <a:endParaRPr lang="pl-PL" sz="1800" spc="-30" dirty="0"/>
          </a:p>
          <a:p>
            <a:endParaRPr lang="pl-PL" sz="1800" spc="-30" dirty="0"/>
          </a:p>
          <a:p>
            <a:r>
              <a:rPr lang="pl-PL" sz="1800" spc="-30" dirty="0"/>
              <a:t>Skopiowanemu </a:t>
            </a:r>
            <a:r>
              <a:rPr lang="pl-PL" sz="1800" spc="-30" dirty="0" err="1"/>
              <a:t>commitowi</a:t>
            </a:r>
            <a:r>
              <a:rPr lang="pl-PL" sz="1800" spc="-30" dirty="0"/>
              <a:t> zostanie nadany nowy numer SHA.</a:t>
            </a:r>
          </a:p>
          <a:p>
            <a:endParaRPr lang="pl-PL" sz="1800" spc="-30" dirty="0"/>
          </a:p>
          <a:p>
            <a:endParaRPr lang="pl-PL" sz="1800" spc="-30" dirty="0"/>
          </a:p>
          <a:p>
            <a:endParaRPr lang="pl-PL" sz="1800" spc="-30" dirty="0"/>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28</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7392" y="2696129"/>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cherry-pick</a:t>
            </a:r>
            <a:r>
              <a:rPr lang="pl-PL" sz="1400" dirty="0">
                <a:solidFill>
                  <a:schemeClr val="bg1">
                    <a:lumMod val="85000"/>
                  </a:schemeClr>
                </a:solidFill>
                <a:latin typeface="Consolas" panose="020B0609020204030204" pitchFamily="49" charset="0"/>
              </a:rPr>
              <a:t> c00fee2</a:t>
            </a:r>
          </a:p>
        </p:txBody>
      </p:sp>
    </p:spTree>
    <p:extLst>
      <p:ext uri="{BB962C8B-B14F-4D97-AF65-F5344CB8AC3E}">
        <p14:creationId xmlns:p14="http://schemas.microsoft.com/office/powerpoint/2010/main" val="2827148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C57FEECA-6F6C-4189-B486-468DB1CD43D9}"/>
              </a:ext>
            </a:extLst>
          </p:cNvPr>
          <p:cNvPicPr>
            <a:picLocks noChangeAspect="1"/>
          </p:cNvPicPr>
          <p:nvPr/>
        </p:nvPicPr>
        <p:blipFill>
          <a:blip r:embed="rId3"/>
          <a:stretch>
            <a:fillRect/>
          </a:stretch>
        </p:blipFill>
        <p:spPr>
          <a:xfrm>
            <a:off x="-1" y="-651510"/>
            <a:ext cx="12218295" cy="8143494"/>
          </a:xfrm>
          <a:prstGeom prst="rect">
            <a:avLst/>
          </a:prstGeom>
        </p:spPr>
      </p:pic>
      <p:sp>
        <p:nvSpPr>
          <p:cNvPr id="2" name="Title 1"/>
          <p:cNvSpPr>
            <a:spLocks noGrp="1"/>
          </p:cNvSpPr>
          <p:nvPr>
            <p:ph type="title"/>
          </p:nvPr>
        </p:nvSpPr>
        <p:spPr>
          <a:xfrm>
            <a:off x="1241730" y="2413710"/>
            <a:ext cx="2192943" cy="732995"/>
          </a:xfrm>
        </p:spPr>
        <p:txBody>
          <a:bodyPr/>
          <a:lstStyle/>
          <a:p>
            <a:r>
              <a:rPr lang="pl-PL" dirty="0"/>
              <a:t>Konflikty</a:t>
            </a:r>
            <a:endParaRPr lang="nl-NL" dirty="0"/>
          </a:p>
        </p:txBody>
      </p:sp>
    </p:spTree>
    <p:extLst>
      <p:ext uri="{BB962C8B-B14F-4D97-AF65-F5344CB8AC3E}">
        <p14:creationId xmlns:p14="http://schemas.microsoft.com/office/powerpoint/2010/main" val="1435980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30FB9F6-7A01-4062-8A9C-B8B583052EF1}"/>
              </a:ext>
            </a:extLst>
          </p:cNvPr>
          <p:cNvPicPr>
            <a:picLocks noGrp="1" noChangeAspect="1"/>
          </p:cNvPicPr>
          <p:nvPr>
            <p:ph type="pic" sz="quarter" idx="17"/>
          </p:nvPr>
        </p:nvPicPr>
        <p:blipFill>
          <a:blip r:embed="rId3"/>
          <a:srcRect t="7802" b="7802"/>
          <a:stretch>
            <a:fillRect/>
          </a:stretch>
        </p:blipFill>
        <p:spPr/>
      </p:pic>
      <p:sp>
        <p:nvSpPr>
          <p:cNvPr id="2" name="Title 1"/>
          <p:cNvSpPr>
            <a:spLocks noGrp="1"/>
          </p:cNvSpPr>
          <p:nvPr>
            <p:ph type="title"/>
          </p:nvPr>
        </p:nvSpPr>
        <p:spPr>
          <a:xfrm>
            <a:off x="658800" y="2448000"/>
            <a:ext cx="3411912" cy="732995"/>
          </a:xfrm>
        </p:spPr>
        <p:txBody>
          <a:bodyPr/>
          <a:lstStyle/>
          <a:p>
            <a:r>
              <a:rPr lang="pl-PL" dirty="0"/>
              <a:t>Wprowadzenie</a:t>
            </a:r>
            <a:endParaRPr lang="nl-NL" dirty="0"/>
          </a:p>
        </p:txBody>
      </p:sp>
      <p:sp>
        <p:nvSpPr>
          <p:cNvPr id="11" name="Text Placeholder 10">
            <a:extLst>
              <a:ext uri="{FF2B5EF4-FFF2-40B4-BE49-F238E27FC236}">
                <a16:creationId xmlns:a16="http://schemas.microsoft.com/office/drawing/2014/main" id="{F940408A-63E1-43B3-866E-05A284B8A3A0}"/>
              </a:ext>
            </a:extLst>
          </p:cNvPr>
          <p:cNvSpPr>
            <a:spLocks noGrp="1"/>
          </p:cNvSpPr>
          <p:nvPr>
            <p:ph type="body" sz="quarter" idx="12"/>
          </p:nvPr>
        </p:nvSpPr>
        <p:spPr>
          <a:xfrm>
            <a:off x="990000" y="3265686"/>
            <a:ext cx="4206599" cy="732995"/>
          </a:xfrm>
        </p:spPr>
        <p:txBody>
          <a:bodyPr/>
          <a:lstStyle/>
          <a:p>
            <a:r>
              <a:rPr lang="pl-PL" dirty="0"/>
              <a:t>Czym się różni Git?</a:t>
            </a:r>
            <a:endParaRPr lang="en-GB" dirty="0"/>
          </a:p>
        </p:txBody>
      </p:sp>
    </p:spTree>
    <p:extLst>
      <p:ext uri="{BB962C8B-B14F-4D97-AF65-F5344CB8AC3E}">
        <p14:creationId xmlns:p14="http://schemas.microsoft.com/office/powerpoint/2010/main" val="1758387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Czym jest konflikt</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r>
              <a:rPr lang="pl-PL" sz="1800" dirty="0"/>
              <a:t>Konflikt wynika ze zmian na tym samym pliku, dotyczących tych samych linijek, lub bloków, z którymi git nie może poradzić sobie sam. Pliki nietekstowe zawsze będą się konfliktować. Git słabo sobie radzi też z </a:t>
            </a:r>
            <a:r>
              <a:rPr lang="pl-PL" sz="1800" dirty="0" err="1"/>
              <a:t>xmlami</a:t>
            </a:r>
            <a:r>
              <a:rPr lang="pl-PL" sz="1800" dirty="0"/>
              <a:t>.</a:t>
            </a:r>
          </a:p>
          <a:p>
            <a:endParaRPr lang="pl-PL" sz="1800" dirty="0"/>
          </a:p>
          <a:p>
            <a:r>
              <a:rPr lang="pl-PL" sz="1800" dirty="0"/>
              <a:t>Konflikt może się pojawić przy wykonywaniu:</a:t>
            </a:r>
            <a:endParaRPr lang="en-US" sz="1800" b="1" dirty="0"/>
          </a:p>
          <a:p>
            <a:pPr lvl="1"/>
            <a:r>
              <a:rPr lang="pl-PL" sz="1800" dirty="0" err="1"/>
              <a:t>Merge</a:t>
            </a:r>
            <a:r>
              <a:rPr lang="pl-PL" sz="1800" dirty="0"/>
              <a:t> (</a:t>
            </a:r>
            <a:r>
              <a:rPr lang="pl-PL" sz="1800" dirty="0" err="1"/>
              <a:t>merge</a:t>
            </a:r>
            <a:r>
              <a:rPr lang="pl-PL" sz="1800" dirty="0"/>
              <a:t> --</a:t>
            </a:r>
            <a:r>
              <a:rPr lang="pl-PL" sz="1800" dirty="0" err="1"/>
              <a:t>continue</a:t>
            </a:r>
            <a:r>
              <a:rPr lang="pl-PL" sz="1800" dirty="0"/>
              <a:t> lub ręczny </a:t>
            </a:r>
            <a:r>
              <a:rPr lang="pl-PL" sz="1800" dirty="0" err="1"/>
              <a:t>commit</a:t>
            </a:r>
            <a:r>
              <a:rPr lang="pl-PL" sz="1800" dirty="0"/>
              <a:t>)</a:t>
            </a:r>
          </a:p>
          <a:p>
            <a:pPr lvl="1"/>
            <a:r>
              <a:rPr lang="pl-PL" sz="1800" dirty="0" err="1"/>
              <a:t>Revert</a:t>
            </a:r>
            <a:endParaRPr lang="pl-PL" sz="1800" dirty="0"/>
          </a:p>
          <a:p>
            <a:pPr lvl="1"/>
            <a:r>
              <a:rPr lang="pl-PL" sz="1800" dirty="0" err="1"/>
              <a:t>Rebase</a:t>
            </a:r>
            <a:endParaRPr lang="pl-PL" sz="1800" dirty="0"/>
          </a:p>
          <a:p>
            <a:pPr lvl="1"/>
            <a:r>
              <a:rPr lang="pl-PL" sz="1800" dirty="0" err="1"/>
              <a:t>Cherry-pick</a:t>
            </a:r>
            <a:endParaRPr lang="pl-PL" sz="1800" dirty="0"/>
          </a:p>
          <a:p>
            <a:pPr lvl="1"/>
            <a:r>
              <a:rPr lang="pl-PL" sz="1800" dirty="0" err="1"/>
              <a:t>Stash</a:t>
            </a:r>
            <a:r>
              <a:rPr lang="pl-PL" sz="1800" dirty="0"/>
              <a:t> </a:t>
            </a:r>
            <a:r>
              <a:rPr lang="pl-PL" sz="1800" dirty="0" err="1"/>
              <a:t>apply</a:t>
            </a:r>
            <a:endParaRPr lang="pl-PL" sz="1800" dirty="0"/>
          </a:p>
          <a:p>
            <a:pPr marL="0" lvl="1" indent="0">
              <a:buNone/>
            </a:pPr>
            <a:endParaRPr lang="pl-PL" sz="1800" dirty="0"/>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30</a:t>
            </a:fld>
            <a:endParaRPr lang="en-GB" noProof="0" dirty="0"/>
          </a:p>
        </p:txBody>
      </p:sp>
    </p:spTree>
    <p:extLst>
      <p:ext uri="{BB962C8B-B14F-4D97-AF65-F5344CB8AC3E}">
        <p14:creationId xmlns:p14="http://schemas.microsoft.com/office/powerpoint/2010/main" val="369537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Jak git powiadomi cię o konflikcie?</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pPr marL="0" lvl="1" indent="0">
              <a:buNone/>
            </a:pPr>
            <a:r>
              <a:rPr lang="pl-PL" sz="1800" dirty="0"/>
              <a:t>Raczej mało czytelnie</a:t>
            </a:r>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31</a:t>
            </a:fld>
            <a:endParaRPr lang="en-GB" noProof="0" dirty="0"/>
          </a:p>
        </p:txBody>
      </p:sp>
      <p:sp>
        <p:nvSpPr>
          <p:cNvPr id="6" name="pole tekstowe 5">
            <a:extLst>
              <a:ext uri="{FF2B5EF4-FFF2-40B4-BE49-F238E27FC236}">
                <a16:creationId xmlns:a16="http://schemas.microsoft.com/office/drawing/2014/main" id="{F2593E3A-FF2F-4A45-B7B1-32D8682B948D}"/>
              </a:ext>
            </a:extLst>
          </p:cNvPr>
          <p:cNvSpPr txBox="1"/>
          <p:nvPr/>
        </p:nvSpPr>
        <p:spPr>
          <a:xfrm>
            <a:off x="657392" y="1598580"/>
            <a:ext cx="10875570" cy="370829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AD+JY93KE@WPPLL0ITA762 MINGW64 /c/</a:t>
            </a:r>
            <a:r>
              <a:rPr lang="en-US" sz="1400" dirty="0" err="1">
                <a:solidFill>
                  <a:schemeClr val="bg1">
                    <a:lumMod val="85000"/>
                  </a:schemeClr>
                </a:solidFill>
                <a:latin typeface="Consolas" panose="020B0609020204030204" pitchFamily="49" charset="0"/>
              </a:rPr>
              <a:t>warsztaty</a:t>
            </a:r>
            <a:r>
              <a:rPr lang="en-US" sz="1400" dirty="0">
                <a:solidFill>
                  <a:schemeClr val="bg1">
                    <a:lumMod val="85000"/>
                  </a:schemeClr>
                </a:solidFill>
                <a:latin typeface="Consolas" panose="020B0609020204030204" pitchFamily="49" charset="0"/>
              </a:rPr>
              <a:t>/</a:t>
            </a:r>
            <a:r>
              <a:rPr lang="en-US" sz="1400" dirty="0" err="1">
                <a:solidFill>
                  <a:schemeClr val="bg1">
                    <a:lumMod val="85000"/>
                  </a:schemeClr>
                </a:solidFill>
                <a:latin typeface="Consolas" panose="020B0609020204030204" pitchFamily="49" charset="0"/>
              </a:rPr>
              <a:t>rebase_workshhop</a:t>
            </a:r>
            <a:r>
              <a:rPr lang="en-US" sz="1400" dirty="0">
                <a:solidFill>
                  <a:schemeClr val="bg1">
                    <a:lumMod val="85000"/>
                  </a:schemeClr>
                </a:solidFill>
                <a:latin typeface="Consolas" panose="020B0609020204030204" pitchFamily="49" charset="0"/>
              </a:rPr>
              <a:t> (issue-26)</a:t>
            </a:r>
          </a:p>
          <a:p>
            <a:pPr>
              <a:lnSpc>
                <a:spcPct val="90000"/>
              </a:lnSpc>
            </a:pPr>
            <a:r>
              <a:rPr lang="en-US" sz="1400" dirty="0">
                <a:solidFill>
                  <a:schemeClr val="bg1">
                    <a:lumMod val="85000"/>
                  </a:schemeClr>
                </a:solidFill>
                <a:latin typeface="Consolas" panose="020B0609020204030204" pitchFamily="49" charset="0"/>
              </a:rPr>
              <a:t>$ git rebase master</a:t>
            </a:r>
          </a:p>
          <a:p>
            <a:pPr>
              <a:lnSpc>
                <a:spcPct val="90000"/>
              </a:lnSpc>
            </a:pPr>
            <a:r>
              <a:rPr lang="en-US" sz="1400" dirty="0">
                <a:solidFill>
                  <a:schemeClr val="bg1">
                    <a:lumMod val="85000"/>
                  </a:schemeClr>
                </a:solidFill>
                <a:latin typeface="Consolas" panose="020B0609020204030204" pitchFamily="49" charset="0"/>
              </a:rPr>
              <a:t>First, rewinding head to replay your work on top of it...</a:t>
            </a:r>
          </a:p>
          <a:p>
            <a:pPr>
              <a:lnSpc>
                <a:spcPct val="90000"/>
              </a:lnSpc>
            </a:pPr>
            <a:r>
              <a:rPr lang="en-US" sz="1400" dirty="0">
                <a:solidFill>
                  <a:schemeClr val="bg1">
                    <a:lumMod val="85000"/>
                  </a:schemeClr>
                </a:solidFill>
                <a:latin typeface="Consolas" panose="020B0609020204030204" pitchFamily="49" charset="0"/>
              </a:rPr>
              <a:t>Applying: </a:t>
            </a:r>
            <a:r>
              <a:rPr lang="en-US" sz="1400" dirty="0" err="1">
                <a:solidFill>
                  <a:schemeClr val="bg1">
                    <a:lumMod val="85000"/>
                  </a:schemeClr>
                </a:solidFill>
                <a:latin typeface="Consolas" panose="020B0609020204030204" pitchFamily="49" charset="0"/>
              </a:rPr>
              <a:t>komit</a:t>
            </a:r>
            <a:r>
              <a:rPr lang="en-US" sz="1400" dirty="0">
                <a:solidFill>
                  <a:schemeClr val="bg1">
                    <a:lumMod val="85000"/>
                  </a:schemeClr>
                </a:solidFill>
                <a:latin typeface="Consolas" panose="020B0609020204030204" pitchFamily="49" charset="0"/>
              </a:rPr>
              <a:t> #1</a:t>
            </a:r>
          </a:p>
          <a:p>
            <a:pPr>
              <a:lnSpc>
                <a:spcPct val="90000"/>
              </a:lnSpc>
            </a:pPr>
            <a:r>
              <a:rPr lang="en-US" sz="1400" dirty="0">
                <a:solidFill>
                  <a:schemeClr val="bg1">
                    <a:lumMod val="85000"/>
                  </a:schemeClr>
                </a:solidFill>
                <a:latin typeface="Consolas" panose="020B0609020204030204" pitchFamily="49" charset="0"/>
              </a:rPr>
              <a:t>error: Failed to merge in the changes.</a:t>
            </a:r>
          </a:p>
          <a:p>
            <a:pPr>
              <a:lnSpc>
                <a:spcPct val="90000"/>
              </a:lnSpc>
            </a:pPr>
            <a:r>
              <a:rPr lang="en-US" sz="1400" dirty="0">
                <a:solidFill>
                  <a:schemeClr val="bg1">
                    <a:lumMod val="85000"/>
                  </a:schemeClr>
                </a:solidFill>
                <a:latin typeface="Consolas" panose="020B0609020204030204" pitchFamily="49" charset="0"/>
              </a:rPr>
              <a:t>Using index info to reconstruct a base tree...</a:t>
            </a:r>
          </a:p>
          <a:p>
            <a:pPr>
              <a:lnSpc>
                <a:spcPct val="90000"/>
              </a:lnSpc>
            </a:pPr>
            <a:r>
              <a:rPr lang="en-US" sz="1400" dirty="0">
                <a:solidFill>
                  <a:schemeClr val="bg1">
                    <a:lumMod val="85000"/>
                  </a:schemeClr>
                </a:solidFill>
                <a:latin typeface="Consolas" panose="020B0609020204030204" pitchFamily="49" charset="0"/>
              </a:rPr>
              <a:t>M       </a:t>
            </a:r>
            <a:r>
              <a:rPr lang="en-US" sz="1400" dirty="0" err="1">
                <a:solidFill>
                  <a:schemeClr val="bg1">
                    <a:lumMod val="85000"/>
                  </a:schemeClr>
                </a:solidFill>
                <a:latin typeface="Consolas" panose="020B0609020204030204" pitchFamily="49" charset="0"/>
              </a:rPr>
              <a:t>src</a:t>
            </a:r>
            <a:r>
              <a:rPr lang="en-US" sz="1400" dirty="0">
                <a:solidFill>
                  <a:schemeClr val="bg1">
                    <a:lumMod val="85000"/>
                  </a:schemeClr>
                </a:solidFill>
                <a:latin typeface="Consolas" panose="020B0609020204030204" pitchFamily="49" charset="0"/>
              </a:rPr>
              <a:t>/file1.txt</a:t>
            </a:r>
          </a:p>
          <a:p>
            <a:pPr>
              <a:lnSpc>
                <a:spcPct val="90000"/>
              </a:lnSpc>
            </a:pPr>
            <a:r>
              <a:rPr lang="en-US" sz="1400" dirty="0">
                <a:solidFill>
                  <a:schemeClr val="bg1">
                    <a:lumMod val="85000"/>
                  </a:schemeClr>
                </a:solidFill>
                <a:latin typeface="Consolas" panose="020B0609020204030204" pitchFamily="49" charset="0"/>
              </a:rPr>
              <a:t>Falling back to patching base and 3-way merge...</a:t>
            </a:r>
          </a:p>
          <a:p>
            <a:pPr>
              <a:lnSpc>
                <a:spcPct val="90000"/>
              </a:lnSpc>
            </a:pPr>
            <a:r>
              <a:rPr lang="en-US" sz="1400" dirty="0">
                <a:solidFill>
                  <a:schemeClr val="bg1">
                    <a:lumMod val="85000"/>
                  </a:schemeClr>
                </a:solidFill>
                <a:latin typeface="Consolas" panose="020B0609020204030204" pitchFamily="49" charset="0"/>
              </a:rPr>
              <a:t>Auto-merging </a:t>
            </a:r>
            <a:r>
              <a:rPr lang="en-US" sz="1400" dirty="0" err="1">
                <a:solidFill>
                  <a:schemeClr val="bg1">
                    <a:lumMod val="85000"/>
                  </a:schemeClr>
                </a:solidFill>
                <a:latin typeface="Consolas" panose="020B0609020204030204" pitchFamily="49" charset="0"/>
              </a:rPr>
              <a:t>src</a:t>
            </a:r>
            <a:r>
              <a:rPr lang="en-US" sz="1400" dirty="0">
                <a:solidFill>
                  <a:schemeClr val="bg1">
                    <a:lumMod val="85000"/>
                  </a:schemeClr>
                </a:solidFill>
                <a:latin typeface="Consolas" panose="020B0609020204030204" pitchFamily="49" charset="0"/>
              </a:rPr>
              <a:t>/file1.txt</a:t>
            </a:r>
          </a:p>
          <a:p>
            <a:pPr>
              <a:lnSpc>
                <a:spcPct val="90000"/>
              </a:lnSpc>
            </a:pPr>
            <a:r>
              <a:rPr lang="en-US" sz="1400" dirty="0">
                <a:solidFill>
                  <a:schemeClr val="bg1">
                    <a:lumMod val="85000"/>
                  </a:schemeClr>
                </a:solidFill>
                <a:latin typeface="Consolas" panose="020B0609020204030204" pitchFamily="49" charset="0"/>
              </a:rPr>
              <a:t>CONFLICT (content): Merge conflict in </a:t>
            </a:r>
            <a:r>
              <a:rPr lang="en-US" sz="1400" dirty="0" err="1">
                <a:solidFill>
                  <a:schemeClr val="bg1">
                    <a:lumMod val="85000"/>
                  </a:schemeClr>
                </a:solidFill>
                <a:latin typeface="Consolas" panose="020B0609020204030204" pitchFamily="49" charset="0"/>
              </a:rPr>
              <a:t>src</a:t>
            </a:r>
            <a:r>
              <a:rPr lang="en-US" sz="1400" dirty="0">
                <a:solidFill>
                  <a:schemeClr val="bg1">
                    <a:lumMod val="85000"/>
                  </a:schemeClr>
                </a:solidFill>
                <a:latin typeface="Consolas" panose="020B0609020204030204" pitchFamily="49" charset="0"/>
              </a:rPr>
              <a:t>/file1.txt</a:t>
            </a:r>
          </a:p>
          <a:p>
            <a:pPr>
              <a:lnSpc>
                <a:spcPct val="90000"/>
              </a:lnSpc>
            </a:pPr>
            <a:r>
              <a:rPr lang="en-US" sz="1400" dirty="0">
                <a:solidFill>
                  <a:schemeClr val="bg1">
                    <a:lumMod val="85000"/>
                  </a:schemeClr>
                </a:solidFill>
                <a:latin typeface="Consolas" panose="020B0609020204030204" pitchFamily="49" charset="0"/>
              </a:rPr>
              <a:t>Patch failed at 0001 </a:t>
            </a:r>
            <a:r>
              <a:rPr lang="en-US" sz="1400" dirty="0" err="1">
                <a:solidFill>
                  <a:schemeClr val="bg1">
                    <a:lumMod val="85000"/>
                  </a:schemeClr>
                </a:solidFill>
                <a:latin typeface="Consolas" panose="020B0609020204030204" pitchFamily="49" charset="0"/>
              </a:rPr>
              <a:t>komit</a:t>
            </a:r>
            <a:r>
              <a:rPr lang="en-US" sz="1400" dirty="0">
                <a:solidFill>
                  <a:schemeClr val="bg1">
                    <a:lumMod val="85000"/>
                  </a:schemeClr>
                </a:solidFill>
                <a:latin typeface="Consolas" panose="020B0609020204030204" pitchFamily="49" charset="0"/>
              </a:rPr>
              <a:t> #1</a:t>
            </a:r>
          </a:p>
          <a:p>
            <a:pPr>
              <a:lnSpc>
                <a:spcPct val="90000"/>
              </a:lnSpc>
            </a:pPr>
            <a:r>
              <a:rPr lang="en-US" sz="1400" dirty="0">
                <a:solidFill>
                  <a:schemeClr val="bg1">
                    <a:lumMod val="85000"/>
                  </a:schemeClr>
                </a:solidFill>
                <a:latin typeface="Consolas" panose="020B0609020204030204" pitchFamily="49" charset="0"/>
              </a:rPr>
              <a:t>The copy of the patch that failed is found in: .git/rebase-apply/patch</a:t>
            </a:r>
          </a:p>
          <a:p>
            <a:pPr>
              <a:lnSpc>
                <a:spcPct val="90000"/>
              </a:lnSpc>
            </a:pPr>
            <a:endParaRPr lang="en-US"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When you have resolved this problem, run "git rebase --continue".</a:t>
            </a:r>
          </a:p>
          <a:p>
            <a:pPr>
              <a:lnSpc>
                <a:spcPct val="90000"/>
              </a:lnSpc>
            </a:pPr>
            <a:r>
              <a:rPr lang="en-US" sz="1400" dirty="0">
                <a:solidFill>
                  <a:schemeClr val="bg1">
                    <a:lumMod val="85000"/>
                  </a:schemeClr>
                </a:solidFill>
                <a:latin typeface="Consolas" panose="020B0609020204030204" pitchFamily="49" charset="0"/>
              </a:rPr>
              <a:t>If you prefer to skip this patch, run "git rebase --skip" instead.</a:t>
            </a:r>
          </a:p>
          <a:p>
            <a:pPr>
              <a:lnSpc>
                <a:spcPct val="90000"/>
              </a:lnSpc>
            </a:pPr>
            <a:r>
              <a:rPr lang="en-US" sz="1400" dirty="0">
                <a:solidFill>
                  <a:schemeClr val="bg1">
                    <a:lumMod val="85000"/>
                  </a:schemeClr>
                </a:solidFill>
                <a:latin typeface="Consolas" panose="020B0609020204030204" pitchFamily="49" charset="0"/>
              </a:rPr>
              <a:t>To check out the original branch and stop rebasing, run "git rebase --abort".</a:t>
            </a:r>
          </a:p>
          <a:p>
            <a:pPr>
              <a:lnSpc>
                <a:spcPct val="90000"/>
              </a:lnSpc>
            </a:pPr>
            <a:endParaRPr lang="en-US"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AD+JY93KE@WPPLL0ITA762 MINGW64 /c/</a:t>
            </a:r>
            <a:r>
              <a:rPr lang="en-US" sz="1400" dirty="0" err="1">
                <a:solidFill>
                  <a:schemeClr val="bg1">
                    <a:lumMod val="85000"/>
                  </a:schemeClr>
                </a:solidFill>
                <a:latin typeface="Consolas" panose="020B0609020204030204" pitchFamily="49" charset="0"/>
              </a:rPr>
              <a:t>warsztaty</a:t>
            </a:r>
            <a:r>
              <a:rPr lang="en-US" sz="1400" dirty="0">
                <a:solidFill>
                  <a:schemeClr val="bg1">
                    <a:lumMod val="85000"/>
                  </a:schemeClr>
                </a:solidFill>
                <a:latin typeface="Consolas" panose="020B0609020204030204" pitchFamily="49" charset="0"/>
              </a:rPr>
              <a:t>/</a:t>
            </a:r>
            <a:r>
              <a:rPr lang="en-US" sz="1400" dirty="0" err="1">
                <a:solidFill>
                  <a:schemeClr val="bg1">
                    <a:lumMod val="85000"/>
                  </a:schemeClr>
                </a:solidFill>
                <a:latin typeface="Consolas" panose="020B0609020204030204" pitchFamily="49" charset="0"/>
              </a:rPr>
              <a:t>rebase_workshhop</a:t>
            </a:r>
            <a:r>
              <a:rPr lang="en-US" sz="1400" dirty="0">
                <a:solidFill>
                  <a:schemeClr val="bg1">
                    <a:lumMod val="85000"/>
                  </a:schemeClr>
                </a:solidFill>
                <a:latin typeface="Consolas" panose="020B0609020204030204" pitchFamily="49" charset="0"/>
              </a:rPr>
              <a:t> (issue-26|REBASE 1/2)</a:t>
            </a:r>
          </a:p>
        </p:txBody>
      </p:sp>
    </p:spTree>
    <p:extLst>
      <p:ext uri="{BB962C8B-B14F-4D97-AF65-F5344CB8AC3E}">
        <p14:creationId xmlns:p14="http://schemas.microsoft.com/office/powerpoint/2010/main" val="1943798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Ratunek – lista skonfliktowanych plików</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pPr marL="0" lvl="1" indent="0">
              <a:buNone/>
            </a:pPr>
            <a:r>
              <a:rPr lang="pl-PL" sz="1800" dirty="0"/>
              <a:t>Nadal można poradzić sobie spokojnie bez GUI. </a:t>
            </a:r>
          </a:p>
          <a:p>
            <a:pPr marL="0" lvl="1" indent="0">
              <a:buNone/>
            </a:pPr>
            <a:r>
              <a:rPr lang="pl-PL" sz="1800" dirty="0"/>
              <a:t>W poniższy sposób można wylistować pliki, w których są konflikty:</a:t>
            </a:r>
          </a:p>
          <a:p>
            <a:pPr marL="0" lvl="1" indent="0">
              <a:buNone/>
            </a:pPr>
            <a:endParaRPr lang="pl-PL" sz="1800" dirty="0"/>
          </a:p>
          <a:p>
            <a:pPr marL="0" lvl="1" indent="0">
              <a:buNone/>
            </a:pPr>
            <a:endParaRPr lang="pl-PL" sz="1800" dirty="0"/>
          </a:p>
          <a:p>
            <a:pPr marL="0" lvl="1" indent="0">
              <a:buNone/>
            </a:pPr>
            <a:endParaRPr lang="pl-PL" sz="1800" dirty="0"/>
          </a:p>
          <a:p>
            <a:pPr marL="0" lvl="1" indent="0">
              <a:buNone/>
            </a:pPr>
            <a:r>
              <a:rPr lang="pl-PL" sz="1800" dirty="0"/>
              <a:t>Konflikt oznaczony jest w pliku w następujący sposób:</a:t>
            </a:r>
          </a:p>
          <a:p>
            <a:pPr marL="0" lvl="1" indent="0">
              <a:buNone/>
            </a:pPr>
            <a:endParaRPr lang="pl-PL" sz="1800" dirty="0"/>
          </a:p>
          <a:p>
            <a:pPr marL="0" lvl="1" indent="0">
              <a:buNone/>
            </a:pPr>
            <a:r>
              <a:rPr lang="pl-PL" sz="1800" dirty="0"/>
              <a:t>&lt;&lt;&lt;&lt;&lt;&lt;&lt; HEAD</a:t>
            </a:r>
          </a:p>
          <a:p>
            <a:pPr marL="0" lvl="1" indent="0">
              <a:buNone/>
            </a:pPr>
            <a:r>
              <a:rPr lang="pl-PL" sz="1800" dirty="0" err="1"/>
              <a:t>zmienona</a:t>
            </a:r>
            <a:r>
              <a:rPr lang="pl-PL" sz="1800" dirty="0"/>
              <a:t> linijka/linijki kodu w </a:t>
            </a:r>
            <a:r>
              <a:rPr lang="pl-PL" sz="1800" dirty="0" err="1"/>
              <a:t>branczu</a:t>
            </a:r>
            <a:r>
              <a:rPr lang="pl-PL" sz="1800" dirty="0"/>
              <a:t> na który się </a:t>
            </a:r>
            <a:r>
              <a:rPr lang="pl-PL" sz="1800" dirty="0" err="1"/>
              <a:t>rebase’ujesz</a:t>
            </a:r>
            <a:endParaRPr lang="pl-PL" sz="1800" dirty="0"/>
          </a:p>
          <a:p>
            <a:pPr marL="0" lvl="1" indent="0">
              <a:buNone/>
            </a:pPr>
            <a:r>
              <a:rPr lang="pl-PL" sz="1800" dirty="0"/>
              <a:t>=======</a:t>
            </a:r>
          </a:p>
          <a:p>
            <a:pPr marL="0" lvl="1" indent="0">
              <a:buNone/>
            </a:pPr>
            <a:r>
              <a:rPr lang="pl-PL" sz="1800" dirty="0" err="1"/>
              <a:t>zmienona</a:t>
            </a:r>
            <a:r>
              <a:rPr lang="pl-PL" sz="1800" dirty="0"/>
              <a:t> linijka/linijki kodu w </a:t>
            </a:r>
            <a:r>
              <a:rPr lang="pl-PL" sz="1800" dirty="0" err="1"/>
              <a:t>branczu</a:t>
            </a:r>
            <a:r>
              <a:rPr lang="pl-PL" sz="1800" dirty="0"/>
              <a:t> który </a:t>
            </a:r>
            <a:r>
              <a:rPr lang="pl-PL" sz="1800" dirty="0" err="1"/>
              <a:t>rebase’ujesz</a:t>
            </a:r>
            <a:endParaRPr lang="pl-PL" sz="1800" dirty="0"/>
          </a:p>
          <a:p>
            <a:pPr marL="0" lvl="1" indent="0">
              <a:buNone/>
            </a:pPr>
            <a:r>
              <a:rPr lang="pl-PL" sz="1800" dirty="0"/>
              <a:t>&gt;&gt;&gt;&gt;&gt;&gt;&gt; commit-23</a:t>
            </a:r>
          </a:p>
          <a:p>
            <a:pPr marL="0" lvl="1" indent="0">
              <a:buNone/>
            </a:pPr>
            <a:endParaRPr lang="pl-PL" sz="1800" dirty="0"/>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32</a:t>
            </a:fld>
            <a:endParaRPr lang="en-GB" noProof="0" dirty="0"/>
          </a:p>
        </p:txBody>
      </p:sp>
      <p:sp>
        <p:nvSpPr>
          <p:cNvPr id="6" name="pole tekstowe 5">
            <a:extLst>
              <a:ext uri="{FF2B5EF4-FFF2-40B4-BE49-F238E27FC236}">
                <a16:creationId xmlns:a16="http://schemas.microsoft.com/office/drawing/2014/main" id="{F2593E3A-FF2F-4A45-B7B1-32D8682B948D}"/>
              </a:ext>
            </a:extLst>
          </p:cNvPr>
          <p:cNvSpPr txBox="1"/>
          <p:nvPr/>
        </p:nvSpPr>
        <p:spPr>
          <a:xfrm>
            <a:off x="658215" y="1909406"/>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diff</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name-only</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diff-filter</a:t>
            </a:r>
            <a:r>
              <a:rPr lang="pl-PL" sz="1400" dirty="0">
                <a:solidFill>
                  <a:schemeClr val="bg1">
                    <a:lumMod val="85000"/>
                  </a:schemeClr>
                </a:solidFill>
                <a:latin typeface="Consolas" panose="020B0609020204030204" pitchFamily="49" charset="0"/>
              </a:rPr>
              <a:t>=U</a:t>
            </a:r>
          </a:p>
        </p:txBody>
      </p:sp>
    </p:spTree>
    <p:extLst>
      <p:ext uri="{BB962C8B-B14F-4D97-AF65-F5344CB8AC3E}">
        <p14:creationId xmlns:p14="http://schemas.microsoft.com/office/powerpoint/2010/main" val="183687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Rozwiązywanie konfliktów</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pPr marL="0" lvl="1" indent="0">
              <a:buNone/>
            </a:pPr>
            <a:r>
              <a:rPr lang="pl-PL" sz="1800" dirty="0"/>
              <a:t>Rozwiązanie konfliktu koniec końców polega na:</a:t>
            </a:r>
          </a:p>
          <a:p>
            <a:pPr marL="342900" lvl="1" indent="-342900">
              <a:buFont typeface="+mj-lt"/>
              <a:buAutoNum type="arabicPeriod"/>
            </a:pPr>
            <a:r>
              <a:rPr lang="pl-PL" sz="1800" dirty="0"/>
              <a:t>Dokonanie odpowiednich zmian:</a:t>
            </a:r>
          </a:p>
          <a:p>
            <a:pPr lvl="2">
              <a:buFont typeface="Arial" panose="020B0604020202020204" pitchFamily="34" charset="0"/>
              <a:buChar char="•"/>
            </a:pPr>
            <a:r>
              <a:rPr lang="pl-PL" sz="1800" dirty="0"/>
              <a:t>ręcznej zmianie skonfliktowanego pliku</a:t>
            </a:r>
          </a:p>
          <a:p>
            <a:pPr lvl="2">
              <a:buFont typeface="Arial" panose="020B0604020202020204" pitchFamily="34" charset="0"/>
              <a:buChar char="•"/>
            </a:pPr>
            <a:r>
              <a:rPr lang="pl-PL" sz="1800" dirty="0"/>
              <a:t>automatycznym zastąpieniu całego pliku „</a:t>
            </a:r>
            <a:r>
              <a:rPr lang="pl-PL" sz="1800" dirty="0" err="1"/>
              <a:t>ours</a:t>
            </a:r>
            <a:r>
              <a:rPr lang="pl-PL" sz="1800" dirty="0"/>
              <a:t>” lub „</a:t>
            </a:r>
            <a:r>
              <a:rPr lang="pl-PL" sz="1800" dirty="0" err="1"/>
              <a:t>theirs</a:t>
            </a:r>
            <a:r>
              <a:rPr lang="pl-PL" sz="1800" dirty="0"/>
              <a:t>”</a:t>
            </a:r>
          </a:p>
          <a:p>
            <a:pPr marL="342900" lvl="1" indent="-342900">
              <a:buFont typeface="+mj-lt"/>
              <a:buAutoNum type="arabicPeriod"/>
            </a:pPr>
            <a:r>
              <a:rPr lang="pl-PL" sz="1800" dirty="0"/>
              <a:t>Oznaczenie jako rozwiązany poleceniem git </a:t>
            </a:r>
            <a:r>
              <a:rPr lang="pl-PL" sz="1800" dirty="0" err="1"/>
              <a:t>add</a:t>
            </a:r>
            <a:r>
              <a:rPr lang="pl-PL" sz="1800" dirty="0"/>
              <a:t>.</a:t>
            </a:r>
          </a:p>
          <a:p>
            <a:pPr marL="342900" lvl="1" indent="-342900">
              <a:buFont typeface="+mj-lt"/>
              <a:buAutoNum type="arabicPeriod"/>
            </a:pPr>
            <a:r>
              <a:rPr lang="pl-PL" sz="1800" dirty="0"/>
              <a:t>Dokończenie operacji.</a:t>
            </a:r>
          </a:p>
          <a:p>
            <a:pPr marL="342900" lvl="1" indent="-342900">
              <a:buFont typeface="+mj-lt"/>
              <a:buAutoNum type="arabicPeriod"/>
            </a:pPr>
            <a:endParaRPr lang="pl-PL" sz="1800" dirty="0"/>
          </a:p>
          <a:p>
            <a:pPr marL="0" lvl="1" indent="0">
              <a:buNone/>
            </a:pPr>
            <a:r>
              <a:rPr lang="pl-PL" sz="1800" dirty="0"/>
              <a:t>Konflikty będzie się rozwiązywać w różny sposób w zależności od sytuacji, w której wystąpiły.</a:t>
            </a:r>
          </a:p>
          <a:p>
            <a:pPr lvl="1"/>
            <a:r>
              <a:rPr lang="pl-PL" sz="1800" dirty="0" err="1"/>
              <a:t>Merge</a:t>
            </a:r>
            <a:r>
              <a:rPr lang="pl-PL" sz="1800" dirty="0"/>
              <a:t>, </a:t>
            </a:r>
            <a:r>
              <a:rPr lang="pl-PL" sz="1800" dirty="0" err="1"/>
              <a:t>revert</a:t>
            </a:r>
            <a:r>
              <a:rPr lang="pl-PL" sz="1800" dirty="0"/>
              <a:t> i </a:t>
            </a:r>
            <a:r>
              <a:rPr lang="pl-PL" sz="1800" dirty="0" err="1"/>
              <a:t>cherry-pick</a:t>
            </a:r>
            <a:r>
              <a:rPr lang="pl-PL" sz="1800" dirty="0"/>
              <a:t> (ręczny </a:t>
            </a:r>
            <a:r>
              <a:rPr lang="pl-PL" sz="1800" dirty="0" err="1"/>
              <a:t>commit</a:t>
            </a:r>
            <a:r>
              <a:rPr lang="pl-PL" sz="1800" dirty="0"/>
              <a:t>)</a:t>
            </a:r>
          </a:p>
          <a:p>
            <a:pPr lvl="1"/>
            <a:r>
              <a:rPr lang="pl-PL" sz="1800" dirty="0" err="1"/>
              <a:t>Rebase</a:t>
            </a:r>
            <a:r>
              <a:rPr lang="pl-PL" sz="1800" dirty="0"/>
              <a:t> (</a:t>
            </a:r>
            <a:r>
              <a:rPr lang="pl-PL" sz="1800" dirty="0" err="1"/>
              <a:t>rebase</a:t>
            </a:r>
            <a:r>
              <a:rPr lang="pl-PL" sz="1800" dirty="0"/>
              <a:t> --</a:t>
            </a:r>
            <a:r>
              <a:rPr lang="pl-PL" sz="1800" dirty="0" err="1"/>
              <a:t>continue</a:t>
            </a:r>
            <a:r>
              <a:rPr lang="pl-PL" sz="1800" dirty="0"/>
              <a:t>)</a:t>
            </a:r>
          </a:p>
          <a:p>
            <a:pPr lvl="1"/>
            <a:r>
              <a:rPr lang="pl-PL" sz="1800" dirty="0" err="1"/>
              <a:t>Stash</a:t>
            </a:r>
            <a:r>
              <a:rPr lang="pl-PL" sz="1800" dirty="0"/>
              <a:t> </a:t>
            </a:r>
            <a:r>
              <a:rPr lang="pl-PL" sz="1800" dirty="0" err="1"/>
              <a:t>apply</a:t>
            </a:r>
            <a:r>
              <a:rPr lang="pl-PL" sz="1800" dirty="0"/>
              <a:t> (brak koniecznej akcji)</a:t>
            </a:r>
          </a:p>
          <a:p>
            <a:pPr marL="0" lvl="1" indent="0">
              <a:buNone/>
            </a:pPr>
            <a:endParaRPr lang="pl-PL" sz="1800" dirty="0"/>
          </a:p>
          <a:p>
            <a:pPr marL="0" lvl="1" indent="0">
              <a:buNone/>
            </a:pPr>
            <a:endParaRPr lang="pl-PL" sz="1800" dirty="0"/>
          </a:p>
          <a:p>
            <a:pPr marL="0" lvl="1" indent="0">
              <a:buNone/>
            </a:pPr>
            <a:endParaRPr lang="pl-PL" sz="1800" dirty="0"/>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33</a:t>
            </a:fld>
            <a:endParaRPr lang="en-GB" noProof="0" dirty="0"/>
          </a:p>
        </p:txBody>
      </p:sp>
    </p:spTree>
    <p:extLst>
      <p:ext uri="{BB962C8B-B14F-4D97-AF65-F5344CB8AC3E}">
        <p14:creationId xmlns:p14="http://schemas.microsoft.com/office/powerpoint/2010/main" val="3427765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Ours</a:t>
            </a:r>
            <a:r>
              <a:rPr lang="pl-PL" dirty="0"/>
              <a:t> vs. </a:t>
            </a:r>
            <a:r>
              <a:rPr lang="pl-PL" dirty="0" err="1"/>
              <a:t>Theirs</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pPr marL="0" lvl="1" indent="0">
              <a:buNone/>
            </a:pPr>
            <a:r>
              <a:rPr lang="pl-PL" sz="1800" dirty="0"/>
              <a:t>Jeśli cały plik chcesz zastąpić zmianą z </a:t>
            </a:r>
            <a:r>
              <a:rPr lang="pl-PL" sz="1800" dirty="0" err="1"/>
              <a:t>ours</a:t>
            </a:r>
            <a:r>
              <a:rPr lang="pl-PL" sz="1800" dirty="0"/>
              <a:t> lub </a:t>
            </a:r>
            <a:r>
              <a:rPr lang="pl-PL" sz="1800" dirty="0" err="1"/>
              <a:t>theirs</a:t>
            </a:r>
            <a:r>
              <a:rPr lang="pl-PL" sz="1800" dirty="0"/>
              <a:t>:</a:t>
            </a:r>
          </a:p>
          <a:p>
            <a:pPr marL="0" lvl="1" indent="0">
              <a:buNone/>
            </a:pPr>
            <a:endParaRPr lang="pl-PL" sz="1800" dirty="0"/>
          </a:p>
          <a:p>
            <a:pPr marL="0" lvl="1" indent="0">
              <a:buNone/>
            </a:pPr>
            <a:endParaRPr lang="pl-PL" sz="1800" dirty="0"/>
          </a:p>
          <a:p>
            <a:pPr marL="0" lvl="1" indent="0">
              <a:buNone/>
            </a:pPr>
            <a:endParaRPr lang="pl-PL" sz="1800" dirty="0"/>
          </a:p>
          <a:p>
            <a:pPr marL="0" lvl="1" indent="0">
              <a:buNone/>
            </a:pPr>
            <a:endParaRPr lang="pl-PL" sz="1800" dirty="0"/>
          </a:p>
          <a:p>
            <a:pPr marL="0" lvl="1" indent="0">
              <a:buNone/>
            </a:pPr>
            <a:r>
              <a:rPr lang="pl-PL" sz="1800" dirty="0"/>
              <a:t>Ale przy różnych operacjach, </a:t>
            </a:r>
            <a:r>
              <a:rPr lang="pl-PL" sz="1800" dirty="0" err="1"/>
              <a:t>ours</a:t>
            </a:r>
            <a:r>
              <a:rPr lang="pl-PL" sz="1800" dirty="0"/>
              <a:t> i </a:t>
            </a:r>
            <a:r>
              <a:rPr lang="pl-PL" sz="1800" dirty="0" err="1"/>
              <a:t>theirs</a:t>
            </a:r>
            <a:r>
              <a:rPr lang="pl-PL" sz="1800" dirty="0"/>
              <a:t> mogą nie być super oczywistymi wskaźnikami.</a:t>
            </a:r>
          </a:p>
          <a:p>
            <a:pPr marL="0" lvl="1" indent="0">
              <a:buNone/>
            </a:pPr>
            <a:endParaRPr lang="pl-PL" sz="1800" dirty="0"/>
          </a:p>
          <a:p>
            <a:pPr marL="0" lvl="1" indent="0">
              <a:buNone/>
            </a:pPr>
            <a:endParaRPr lang="pl-PL" sz="1800" dirty="0"/>
          </a:p>
          <a:p>
            <a:pPr marL="0" lvl="1" indent="0">
              <a:buNone/>
            </a:pPr>
            <a:endParaRPr lang="pl-PL" sz="1800" dirty="0"/>
          </a:p>
          <a:p>
            <a:pPr marL="0" lvl="1" indent="0">
              <a:buNone/>
            </a:pPr>
            <a:endParaRPr lang="pl-PL" sz="1800" dirty="0"/>
          </a:p>
          <a:p>
            <a:pPr marL="0" lvl="1" indent="0">
              <a:buNone/>
            </a:pPr>
            <a:endParaRPr lang="pl-PL" sz="1800" dirty="0"/>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34</a:t>
            </a:fld>
            <a:endParaRPr lang="en-GB" noProof="0" dirty="0"/>
          </a:p>
        </p:txBody>
      </p:sp>
      <p:sp>
        <p:nvSpPr>
          <p:cNvPr id="6" name="pole tekstowe 5">
            <a:extLst>
              <a:ext uri="{FF2B5EF4-FFF2-40B4-BE49-F238E27FC236}">
                <a16:creationId xmlns:a16="http://schemas.microsoft.com/office/drawing/2014/main" id="{D2C55C9D-3316-403E-B34C-3A5F1268AB0B}"/>
              </a:ext>
            </a:extLst>
          </p:cNvPr>
          <p:cNvSpPr txBox="1"/>
          <p:nvPr/>
        </p:nvSpPr>
        <p:spPr>
          <a:xfrm>
            <a:off x="657392" y="1655487"/>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checkout --ours [file]</a:t>
            </a:r>
          </a:p>
          <a:p>
            <a:pPr>
              <a:lnSpc>
                <a:spcPct val="90000"/>
              </a:lnSpc>
            </a:pPr>
            <a:r>
              <a:rPr lang="en-US" sz="1400" dirty="0">
                <a:solidFill>
                  <a:schemeClr val="bg1">
                    <a:lumMod val="85000"/>
                  </a:schemeClr>
                </a:solidFill>
                <a:latin typeface="Consolas" panose="020B0609020204030204" pitchFamily="49" charset="0"/>
              </a:rPr>
              <a:t>$ git checkout --theirs [file]</a:t>
            </a:r>
          </a:p>
        </p:txBody>
      </p:sp>
    </p:spTree>
    <p:extLst>
      <p:ext uri="{BB962C8B-B14F-4D97-AF65-F5344CB8AC3E}">
        <p14:creationId xmlns:p14="http://schemas.microsoft.com/office/powerpoint/2010/main" val="53065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DCA6FC1-AAD9-4DFF-9703-F40AE378378A}"/>
              </a:ext>
            </a:extLst>
          </p:cNvPr>
          <p:cNvPicPr>
            <a:picLocks noChangeAspect="1"/>
          </p:cNvPicPr>
          <p:nvPr/>
        </p:nvPicPr>
        <p:blipFill>
          <a:blip r:embed="rId3"/>
          <a:stretch>
            <a:fillRect/>
          </a:stretch>
        </p:blipFill>
        <p:spPr>
          <a:xfrm>
            <a:off x="-4570" y="-633984"/>
            <a:ext cx="12192000" cy="8132064"/>
          </a:xfrm>
          <a:prstGeom prst="rect">
            <a:avLst/>
          </a:prstGeom>
        </p:spPr>
      </p:pic>
      <p:sp>
        <p:nvSpPr>
          <p:cNvPr id="2" name="Title 1"/>
          <p:cNvSpPr>
            <a:spLocks noGrp="1"/>
          </p:cNvSpPr>
          <p:nvPr>
            <p:ph type="title"/>
          </p:nvPr>
        </p:nvSpPr>
        <p:spPr>
          <a:xfrm>
            <a:off x="1310310" y="3956760"/>
            <a:ext cx="4318276" cy="732995"/>
          </a:xfrm>
        </p:spPr>
        <p:txBody>
          <a:bodyPr/>
          <a:lstStyle/>
          <a:p>
            <a:r>
              <a:rPr lang="pl-PL" dirty="0"/>
              <a:t>Repozytoria zdalne</a:t>
            </a:r>
            <a:endParaRPr lang="nl-NL" dirty="0"/>
          </a:p>
        </p:txBody>
      </p:sp>
    </p:spTree>
    <p:extLst>
      <p:ext uri="{BB962C8B-B14F-4D97-AF65-F5344CB8AC3E}">
        <p14:creationId xmlns:p14="http://schemas.microsoft.com/office/powerpoint/2010/main" val="1810580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Z czym to jest powiązane?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remote</a:t>
            </a:r>
            <a:endParaRPr lang="pl-PL" sz="1800" b="1" spc="-30" dirty="0"/>
          </a:p>
          <a:p>
            <a:r>
              <a:rPr lang="en-GB" sz="1800" spc="-30" dirty="0">
                <a:hlinkClick r:id="rId4"/>
              </a:rPr>
              <a:t>https://git-scm.com/docs/git-remote</a:t>
            </a:r>
            <a:endParaRPr lang="pl-PL" sz="1800" spc="-30" dirty="0"/>
          </a:p>
          <a:p>
            <a:endParaRPr lang="pl-PL" sz="1800" spc="-30" dirty="0"/>
          </a:p>
          <a:p>
            <a:r>
              <a:rPr lang="pl-PL" sz="1800" spc="-30" dirty="0"/>
              <a:t>Komenda odpowiedzialna za zarządzanie konfiguracją związaną ze zdalnymi repozytoriami,</a:t>
            </a:r>
          </a:p>
          <a:p>
            <a:r>
              <a:rPr lang="pl-PL" sz="1800" spc="-30" dirty="0"/>
              <a:t>Dzięki niej możesz wyświetlać, tworzyć, edytować i usuwać połączenia do zdalnych repozytoriów.</a:t>
            </a:r>
          </a:p>
          <a:p>
            <a:endParaRPr lang="pl-PL" sz="1800" spc="-30" dirty="0"/>
          </a:p>
          <a:p>
            <a:endParaRPr lang="pl-PL" sz="1800" spc="-30" dirty="0"/>
          </a:p>
          <a:p>
            <a:endParaRPr lang="pl-PL" sz="1800" spc="-30" dirty="0"/>
          </a:p>
          <a:p>
            <a:endParaRPr lang="pl-PL" sz="1800" spc="-30" dirty="0"/>
          </a:p>
          <a:p>
            <a:r>
              <a:rPr lang="pl-PL" sz="1800" spc="-30" dirty="0"/>
              <a:t>Najbardziej przydatne parametry:</a:t>
            </a:r>
          </a:p>
          <a:p>
            <a:endParaRPr lang="pl-PL" sz="1800" spc="-30" dirty="0"/>
          </a:p>
          <a:p>
            <a:r>
              <a:rPr lang="pl-PL" sz="1800" spc="-30" dirty="0"/>
              <a:t>Szczegóły zdalnego repozytorium</a:t>
            </a:r>
          </a:p>
          <a:p>
            <a:r>
              <a:rPr lang="pl-PL" sz="1800" spc="-30" dirty="0"/>
              <a:t>--</a:t>
            </a:r>
            <a:r>
              <a:rPr lang="pl-PL" sz="1800" spc="-30" dirty="0" err="1"/>
              <a:t>verbose</a:t>
            </a:r>
            <a:r>
              <a:rPr lang="pl-PL" sz="1800" spc="-30" dirty="0"/>
              <a:t> lub –v</a:t>
            </a:r>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36</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pole tekstowe 7">
            <a:extLst>
              <a:ext uri="{FF2B5EF4-FFF2-40B4-BE49-F238E27FC236}">
                <a16:creationId xmlns:a16="http://schemas.microsoft.com/office/drawing/2014/main" id="{1C752CA2-5956-4B14-AAC3-A9FCD61F1E0F}"/>
              </a:ext>
            </a:extLst>
          </p:cNvPr>
          <p:cNvSpPr txBox="1"/>
          <p:nvPr/>
        </p:nvSpPr>
        <p:spPr>
          <a:xfrm>
            <a:off x="658215" y="2780974"/>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remote</a:t>
            </a:r>
            <a:endParaRPr lang="pl-PL" sz="1400" dirty="0">
              <a:solidFill>
                <a:schemeClr val="bg1">
                  <a:lumMod val="85000"/>
                </a:schemeClr>
              </a:solidFill>
              <a:latin typeface="Consolas" panose="020B0609020204030204" pitchFamily="49" charset="0"/>
            </a:endParaRPr>
          </a:p>
          <a:p>
            <a:pPr>
              <a:lnSpc>
                <a:spcPct val="90000"/>
              </a:lnSpc>
            </a:pPr>
            <a:r>
              <a:rPr lang="pl-PL" sz="1400" dirty="0" err="1">
                <a:solidFill>
                  <a:schemeClr val="bg1">
                    <a:lumMod val="85000"/>
                  </a:schemeClr>
                </a:solidFill>
                <a:latin typeface="Consolas" panose="020B0609020204030204" pitchFamily="49" charset="0"/>
              </a:rPr>
              <a:t>origin</a:t>
            </a:r>
            <a:endParaRPr lang="pl-PL" sz="1400" dirty="0">
              <a:solidFill>
                <a:schemeClr val="bg1">
                  <a:lumMod val="85000"/>
                </a:schemeClr>
              </a:solidFill>
              <a:latin typeface="Consolas" panose="020B0609020204030204" pitchFamily="49" charset="0"/>
            </a:endParaRPr>
          </a:p>
        </p:txBody>
      </p:sp>
      <p:sp>
        <p:nvSpPr>
          <p:cNvPr id="11" name="pole tekstowe 10">
            <a:extLst>
              <a:ext uri="{FF2B5EF4-FFF2-40B4-BE49-F238E27FC236}">
                <a16:creationId xmlns:a16="http://schemas.microsoft.com/office/drawing/2014/main" id="{2B127FA2-10BA-415F-ACA5-34CE3B915133}"/>
              </a:ext>
            </a:extLst>
          </p:cNvPr>
          <p:cNvSpPr txBox="1"/>
          <p:nvPr/>
        </p:nvSpPr>
        <p:spPr>
          <a:xfrm>
            <a:off x="657392" y="5025377"/>
            <a:ext cx="10875570" cy="99370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remote -v</a:t>
            </a:r>
          </a:p>
          <a:p>
            <a:pPr>
              <a:lnSpc>
                <a:spcPct val="90000"/>
              </a:lnSpc>
            </a:pPr>
            <a:r>
              <a:rPr lang="en-US" sz="1400" dirty="0">
                <a:solidFill>
                  <a:schemeClr val="bg1">
                    <a:lumMod val="85000"/>
                  </a:schemeClr>
                </a:solidFill>
                <a:latin typeface="Consolas" panose="020B0609020204030204" pitchFamily="49" charset="0"/>
              </a:rPr>
              <a:t>origin  https://INGCDaaS@dev.azure.com/INGCDaaS/IngOne/_git/P03380-TechReports (fetch)</a:t>
            </a:r>
          </a:p>
          <a:p>
            <a:pPr>
              <a:lnSpc>
                <a:spcPct val="90000"/>
              </a:lnSpc>
            </a:pPr>
            <a:r>
              <a:rPr lang="en-US" sz="1400" dirty="0">
                <a:solidFill>
                  <a:schemeClr val="bg1">
                    <a:lumMod val="85000"/>
                  </a:schemeClr>
                </a:solidFill>
                <a:latin typeface="Consolas" panose="020B0609020204030204" pitchFamily="49" charset="0"/>
              </a:rPr>
              <a:t>origin  https://INGCDaaS@dev.azure.com/INGCDaaS/IngOne/_git/P03380-TechReports (push)</a:t>
            </a:r>
          </a:p>
          <a:p>
            <a:pPr>
              <a:lnSpc>
                <a:spcPct val="90000"/>
              </a:lnSpc>
            </a:pPr>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399966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Z czym to jest powiązane?</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remote</a:t>
            </a:r>
            <a:endParaRPr lang="pl-PL" sz="1800" b="1" spc="-30" dirty="0"/>
          </a:p>
          <a:p>
            <a:r>
              <a:rPr lang="pl-PL" sz="1800" spc="-30" dirty="0"/>
              <a:t>Najbardziej przydatne parametry:</a:t>
            </a:r>
          </a:p>
          <a:p>
            <a:endParaRPr lang="pl-PL" sz="1800" spc="-30" dirty="0"/>
          </a:p>
          <a:p>
            <a:r>
              <a:rPr lang="pl-PL" sz="1800" spc="-30" dirty="0"/>
              <a:t>Dodanie nowego połączenia</a:t>
            </a:r>
          </a:p>
          <a:p>
            <a:r>
              <a:rPr lang="pl-PL" sz="1800" spc="-30" dirty="0" err="1"/>
              <a:t>add</a:t>
            </a:r>
            <a:r>
              <a:rPr lang="pl-PL" sz="1800" spc="-30" dirty="0"/>
              <a:t> &lt;</a:t>
            </a:r>
            <a:r>
              <a:rPr lang="pl-PL" sz="1800" spc="-30" dirty="0" err="1"/>
              <a:t>name</a:t>
            </a:r>
            <a:r>
              <a:rPr lang="pl-PL" sz="1800" spc="-30" dirty="0"/>
              <a:t>&gt; &lt;</a:t>
            </a:r>
            <a:r>
              <a:rPr lang="pl-PL" sz="1800" spc="-30" dirty="0" err="1"/>
              <a:t>url</a:t>
            </a:r>
            <a:r>
              <a:rPr lang="pl-PL" sz="1800" spc="-30" dirty="0"/>
              <a:t>&gt;</a:t>
            </a:r>
          </a:p>
          <a:p>
            <a:endParaRPr lang="pl-PL" sz="1800" spc="-30" dirty="0"/>
          </a:p>
          <a:p>
            <a:r>
              <a:rPr lang="pl-PL" sz="1800" spc="-30" dirty="0"/>
              <a:t>Usuwanie połączenia</a:t>
            </a:r>
          </a:p>
          <a:p>
            <a:r>
              <a:rPr lang="pl-PL" sz="1800" spc="-30" dirty="0" err="1"/>
              <a:t>rm</a:t>
            </a:r>
            <a:r>
              <a:rPr lang="pl-PL" sz="1800" spc="-30" dirty="0"/>
              <a:t> &lt;</a:t>
            </a:r>
            <a:r>
              <a:rPr lang="pl-PL" sz="1800" spc="-30" dirty="0" err="1"/>
              <a:t>name</a:t>
            </a:r>
            <a:r>
              <a:rPr lang="pl-PL" sz="1800" spc="-30" dirty="0"/>
              <a:t>&gt;</a:t>
            </a:r>
          </a:p>
          <a:p>
            <a:endParaRPr lang="pl-PL" sz="1800" spc="-30" dirty="0"/>
          </a:p>
          <a:p>
            <a:r>
              <a:rPr lang="pl-PL" sz="1800" spc="-30" dirty="0"/>
              <a:t>Zmiana nazwy</a:t>
            </a:r>
          </a:p>
          <a:p>
            <a:r>
              <a:rPr lang="pl-PL" sz="1800" spc="-30" dirty="0" err="1"/>
              <a:t>rename</a:t>
            </a:r>
            <a:r>
              <a:rPr lang="pl-PL" sz="1800" spc="-30" dirty="0"/>
              <a:t> &lt;</a:t>
            </a:r>
            <a:r>
              <a:rPr lang="pl-PL" sz="1800" spc="-30" dirty="0" err="1"/>
              <a:t>old-name</a:t>
            </a:r>
            <a:r>
              <a:rPr lang="pl-PL" sz="1800" spc="-30" dirty="0"/>
              <a:t>&gt; &lt;</a:t>
            </a:r>
            <a:r>
              <a:rPr lang="pl-PL" sz="1800" spc="-30" dirty="0" err="1"/>
              <a:t>new-name</a:t>
            </a:r>
            <a:r>
              <a:rPr lang="pl-PL" sz="1800" spc="-30" dirty="0"/>
              <a:t>&gt;</a:t>
            </a:r>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37</a:t>
            </a:fld>
            <a:endParaRPr lang="en-GB" noProof="0" dirty="0"/>
          </a:p>
        </p:txBody>
      </p:sp>
    </p:spTree>
    <p:extLst>
      <p:ext uri="{BB962C8B-B14F-4D97-AF65-F5344CB8AC3E}">
        <p14:creationId xmlns:p14="http://schemas.microsoft.com/office/powerpoint/2010/main" val="307096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Klonowanie</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clone</a:t>
            </a:r>
          </a:p>
          <a:p>
            <a:r>
              <a:rPr lang="pl-PL" sz="1800" spc="-30" dirty="0">
                <a:hlinkClick r:id="rId3"/>
              </a:rPr>
              <a:t>https://git-scm.com/docs/git-clone</a:t>
            </a:r>
            <a:endParaRPr lang="pl-PL" sz="1800" spc="-30" dirty="0"/>
          </a:p>
          <a:p>
            <a:endParaRPr lang="pl-PL" sz="1800" dirty="0"/>
          </a:p>
          <a:p>
            <a:r>
              <a:rPr lang="pl-PL" sz="1800" dirty="0"/>
              <a:t>Druga komenda na stworzenie repozytorium, tym razem poprzez skopiowanie/sklonowanie już istniejącego repozytorium.</a:t>
            </a:r>
          </a:p>
          <a:p>
            <a:endParaRPr lang="pl-PL" sz="1800" dirty="0"/>
          </a:p>
          <a:p>
            <a:r>
              <a:rPr lang="pl-PL" sz="1800" dirty="0"/>
              <a:t>Klonujemy podając </a:t>
            </a:r>
            <a:r>
              <a:rPr lang="pl-PL" sz="1800" dirty="0" err="1"/>
              <a:t>url</a:t>
            </a:r>
            <a:r>
              <a:rPr lang="pl-PL" sz="1800" dirty="0"/>
              <a:t> zdalnego repozytorium.</a:t>
            </a:r>
          </a:p>
          <a:p>
            <a:endParaRPr lang="pl-PL" sz="1800" dirty="0"/>
          </a:p>
          <a:p>
            <a:endParaRPr lang="pl-PL" sz="1800" dirty="0"/>
          </a:p>
          <a:p>
            <a:endParaRPr lang="pl-PL" sz="1800" spc="-30" dirty="0"/>
          </a:p>
          <a:p>
            <a:endParaRPr lang="pl-PL" sz="1800" spc="-30" dirty="0"/>
          </a:p>
          <a:p>
            <a:endParaRPr lang="pl-PL" sz="1800" spc="-30" dirty="0"/>
          </a:p>
          <a:p>
            <a:endParaRPr lang="pl-PL" sz="1800" spc="-30"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38</a:t>
            </a:fld>
            <a:endParaRPr lang="en-GB" noProof="0" dirty="0"/>
          </a:p>
        </p:txBody>
      </p:sp>
      <p:sp>
        <p:nvSpPr>
          <p:cNvPr id="8" name="pole tekstowe 7">
            <a:extLst>
              <a:ext uri="{FF2B5EF4-FFF2-40B4-BE49-F238E27FC236}">
                <a16:creationId xmlns:a16="http://schemas.microsoft.com/office/drawing/2014/main" id="{D930DCF7-FF8D-4364-8D22-0F1B5D02E4A1}"/>
              </a:ext>
            </a:extLst>
          </p:cNvPr>
          <p:cNvSpPr txBox="1"/>
          <p:nvPr/>
        </p:nvSpPr>
        <p:spPr>
          <a:xfrm>
            <a:off x="658215" y="3247902"/>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a:solidFill>
                  <a:schemeClr val="bg1">
                    <a:lumMod val="85000"/>
                  </a:schemeClr>
                </a:solidFill>
                <a:latin typeface="Consolas" panose="020B0609020204030204" pitchFamily="49" charset="0"/>
              </a:rPr>
              <a:t>clone &lt;</a:t>
            </a:r>
            <a:r>
              <a:rPr lang="pl-PL" sz="1400" dirty="0" err="1">
                <a:solidFill>
                  <a:schemeClr val="bg1">
                    <a:lumMod val="85000"/>
                  </a:schemeClr>
                </a:solidFill>
                <a:latin typeface="Consolas" panose="020B0609020204030204" pitchFamily="49" charset="0"/>
              </a:rPr>
              <a:t>url</a:t>
            </a:r>
            <a:r>
              <a:rPr lang="pl-PL" sz="1400" dirty="0">
                <a:solidFill>
                  <a:schemeClr val="bg1">
                    <a:lumMod val="85000"/>
                  </a:schemeClr>
                </a:solidFill>
                <a:latin typeface="Consolas" panose="020B0609020204030204" pitchFamily="49" charset="0"/>
              </a:rPr>
              <a:t>&gt;</a:t>
            </a:r>
          </a:p>
        </p:txBody>
      </p:sp>
    </p:spTree>
    <p:extLst>
      <p:ext uri="{BB962C8B-B14F-4D97-AF65-F5344CB8AC3E}">
        <p14:creationId xmlns:p14="http://schemas.microsoft.com/office/powerpoint/2010/main" val="2967378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Przesłanie zmian do repozytorium zdalnego</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push</a:t>
            </a:r>
            <a:endParaRPr lang="pl-PL" sz="1800" b="1" spc="-30" dirty="0"/>
          </a:p>
          <a:p>
            <a:r>
              <a:rPr lang="pl-PL" sz="1800" spc="-30" dirty="0">
                <a:hlinkClick r:id="rId3"/>
              </a:rPr>
              <a:t>https://git-scm.com/docs/git-push</a:t>
            </a:r>
            <a:endParaRPr lang="pl-PL" sz="1800" spc="-30" dirty="0"/>
          </a:p>
          <a:p>
            <a:endParaRPr lang="pl-PL" sz="1800" spc="-30" dirty="0"/>
          </a:p>
          <a:p>
            <a:r>
              <a:rPr lang="pl-PL" sz="1800" spc="-30" dirty="0"/>
              <a:t>Powoduje wypchnięcie zmian z lokalnego repozytorium do repozytorium zdalnego.</a:t>
            </a:r>
          </a:p>
          <a:p>
            <a:endParaRPr lang="pl-PL" sz="1800" dirty="0"/>
          </a:p>
          <a:p>
            <a:r>
              <a:rPr lang="pl-PL" sz="1800" dirty="0"/>
              <a:t>Użycie:</a:t>
            </a:r>
          </a:p>
          <a:p>
            <a:endParaRPr lang="pl-PL" sz="1800" spc="-30" dirty="0"/>
          </a:p>
          <a:p>
            <a:endParaRPr lang="pl-PL" sz="1800" spc="-30" dirty="0"/>
          </a:p>
          <a:p>
            <a:endParaRPr lang="pl-PL" sz="1800" spc="-30" dirty="0"/>
          </a:p>
          <a:p>
            <a:r>
              <a:rPr lang="pl-PL" sz="1800" spc="-30" dirty="0"/>
              <a:t>Na przykład:</a:t>
            </a:r>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39</a:t>
            </a:fld>
            <a:endParaRPr lang="en-GB" noProof="0" dirty="0"/>
          </a:p>
        </p:txBody>
      </p:sp>
      <p:sp>
        <p:nvSpPr>
          <p:cNvPr id="8" name="pole tekstowe 7">
            <a:extLst>
              <a:ext uri="{FF2B5EF4-FFF2-40B4-BE49-F238E27FC236}">
                <a16:creationId xmlns:a16="http://schemas.microsoft.com/office/drawing/2014/main" id="{D930DCF7-FF8D-4364-8D22-0F1B5D02E4A1}"/>
              </a:ext>
            </a:extLst>
          </p:cNvPr>
          <p:cNvSpPr txBox="1"/>
          <p:nvPr/>
        </p:nvSpPr>
        <p:spPr>
          <a:xfrm>
            <a:off x="657392" y="3075804"/>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remote</a:t>
            </a:r>
            <a:r>
              <a:rPr lang="pl-PL" sz="1400" dirty="0">
                <a:solidFill>
                  <a:schemeClr val="bg1">
                    <a:lumMod val="85000"/>
                  </a:schemeClr>
                </a:solidFill>
                <a:latin typeface="Consolas" panose="020B0609020204030204" pitchFamily="49" charset="0"/>
              </a:rPr>
              <a:t>&gt; &lt;</a:t>
            </a:r>
            <a:r>
              <a:rPr lang="pl-PL" sz="1400" dirty="0" err="1">
                <a:solidFill>
                  <a:schemeClr val="bg1">
                    <a:lumMod val="85000"/>
                  </a:schemeClr>
                </a:solidFill>
                <a:latin typeface="Consolas" panose="020B0609020204030204" pitchFamily="49" charset="0"/>
              </a:rPr>
              <a:t>branch-name</a:t>
            </a:r>
            <a:r>
              <a:rPr lang="pl-PL" sz="1400" dirty="0">
                <a:solidFill>
                  <a:schemeClr val="bg1">
                    <a:lumMod val="85000"/>
                  </a:schemeClr>
                </a:solidFill>
                <a:latin typeface="Consolas" panose="020B0609020204030204" pitchFamily="49" charset="0"/>
              </a:rPr>
              <a:t>&gt;</a:t>
            </a:r>
          </a:p>
        </p:txBody>
      </p:sp>
      <p:sp>
        <p:nvSpPr>
          <p:cNvPr id="9" name="pole tekstowe 8">
            <a:extLst>
              <a:ext uri="{FF2B5EF4-FFF2-40B4-BE49-F238E27FC236}">
                <a16:creationId xmlns:a16="http://schemas.microsoft.com/office/drawing/2014/main" id="{24AB8DA1-F8EA-45BE-9FDF-37DB446C4D28}"/>
              </a:ext>
            </a:extLst>
          </p:cNvPr>
          <p:cNvSpPr txBox="1"/>
          <p:nvPr/>
        </p:nvSpPr>
        <p:spPr>
          <a:xfrm>
            <a:off x="657392" y="4173490"/>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r>
              <a:rPr lang="pl-PL" sz="1400" dirty="0">
                <a:solidFill>
                  <a:schemeClr val="bg1">
                    <a:lumMod val="85000"/>
                  </a:schemeClr>
                </a:solidFill>
                <a:latin typeface="Consolas" panose="020B0609020204030204" pitchFamily="49" charset="0"/>
              </a:rPr>
              <a:t> master</a:t>
            </a:r>
          </a:p>
        </p:txBody>
      </p:sp>
    </p:spTree>
    <p:extLst>
      <p:ext uri="{BB962C8B-B14F-4D97-AF65-F5344CB8AC3E}">
        <p14:creationId xmlns:p14="http://schemas.microsoft.com/office/powerpoint/2010/main" val="248444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55B5040B-D74F-4B58-9C55-3E959807D093}"/>
              </a:ext>
            </a:extLst>
          </p:cNvPr>
          <p:cNvSpPr>
            <a:spLocks noGrp="1"/>
          </p:cNvSpPr>
          <p:nvPr>
            <p:ph type="body" sz="quarter" idx="12"/>
          </p:nvPr>
        </p:nvSpPr>
        <p:spPr>
          <a:xfrm>
            <a:off x="659008" y="1141199"/>
            <a:ext cx="5266800" cy="388498"/>
          </a:xfrm>
        </p:spPr>
        <p:txBody>
          <a:bodyPr/>
          <a:lstStyle/>
          <a:p>
            <a:r>
              <a:rPr lang="pl-PL" dirty="0">
                <a:solidFill>
                  <a:schemeClr val="tx2"/>
                </a:solidFill>
              </a:rPr>
              <a:t>Typ </a:t>
            </a:r>
            <a:r>
              <a:rPr lang="pl-PL" dirty="0" err="1">
                <a:solidFill>
                  <a:schemeClr val="tx2"/>
                </a:solidFill>
              </a:rPr>
              <a:t>client-server</a:t>
            </a:r>
            <a:endParaRPr lang="en-GB" dirty="0"/>
          </a:p>
        </p:txBody>
      </p:sp>
      <p:sp>
        <p:nvSpPr>
          <p:cNvPr id="33" name="Text Placeholder 32">
            <a:extLst>
              <a:ext uri="{FF2B5EF4-FFF2-40B4-BE49-F238E27FC236}">
                <a16:creationId xmlns:a16="http://schemas.microsoft.com/office/drawing/2014/main" id="{397D0C6E-15BA-40B5-B683-72FCB6DB35F5}"/>
              </a:ext>
            </a:extLst>
          </p:cNvPr>
          <p:cNvSpPr>
            <a:spLocks noGrp="1"/>
          </p:cNvSpPr>
          <p:nvPr>
            <p:ph type="body" sz="quarter" idx="13"/>
          </p:nvPr>
        </p:nvSpPr>
        <p:spPr>
          <a:xfrm>
            <a:off x="6267808" y="1141199"/>
            <a:ext cx="5266800" cy="383189"/>
          </a:xfrm>
        </p:spPr>
        <p:txBody>
          <a:bodyPr/>
          <a:lstStyle/>
          <a:p>
            <a:r>
              <a:rPr lang="pl-PL" dirty="0">
                <a:solidFill>
                  <a:schemeClr val="tx2"/>
                </a:solidFill>
              </a:rPr>
              <a:t>Typ rozproszony</a:t>
            </a:r>
            <a:endParaRPr lang="en-GB" dirty="0"/>
          </a:p>
        </p:txBody>
      </p:sp>
      <p:sp>
        <p:nvSpPr>
          <p:cNvPr id="5" name="Title 4"/>
          <p:cNvSpPr>
            <a:spLocks noGrp="1"/>
          </p:cNvSpPr>
          <p:nvPr>
            <p:ph type="title"/>
          </p:nvPr>
        </p:nvSpPr>
        <p:spPr/>
        <p:txBody>
          <a:bodyPr/>
          <a:lstStyle/>
          <a:p>
            <a:r>
              <a:rPr lang="pl-PL" dirty="0"/>
              <a:t>Czym się różni Git</a:t>
            </a:r>
            <a:endParaRPr lang="en-GB" dirty="0"/>
          </a:p>
        </p:txBody>
      </p:sp>
      <p:sp>
        <p:nvSpPr>
          <p:cNvPr id="9" name="Rectangle 104">
            <a:extLst>
              <a:ext uri="{FF2B5EF4-FFF2-40B4-BE49-F238E27FC236}">
                <a16:creationId xmlns:a16="http://schemas.microsoft.com/office/drawing/2014/main" id="{0B12ECF1-5984-4156-99B3-70AA7AC0CEA7}"/>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3" name="Slide Number Placeholder 2">
            <a:extLst>
              <a:ext uri="{FF2B5EF4-FFF2-40B4-BE49-F238E27FC236}">
                <a16:creationId xmlns:a16="http://schemas.microsoft.com/office/drawing/2014/main" id="{CBD7D54B-14BB-4AAC-B5CE-D675A5E25229}"/>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10" name="Symbol zastępczy zawartości 9">
            <a:extLst>
              <a:ext uri="{FF2B5EF4-FFF2-40B4-BE49-F238E27FC236}">
                <a16:creationId xmlns:a16="http://schemas.microsoft.com/office/drawing/2014/main" id="{172CCE27-7220-4F7B-BC86-7D458992E6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974" y="1958443"/>
            <a:ext cx="4767262" cy="3437446"/>
          </a:xfrm>
          <a:prstGeom prst="rect">
            <a:avLst/>
          </a:prstGeom>
        </p:spPr>
      </p:pic>
      <p:pic>
        <p:nvPicPr>
          <p:cNvPr id="11" name="Symbol zastępczy zawartości 10">
            <a:extLst>
              <a:ext uri="{FF2B5EF4-FFF2-40B4-BE49-F238E27FC236}">
                <a16:creationId xmlns:a16="http://schemas.microsoft.com/office/drawing/2014/main" id="{1F9C8EBC-F4AC-4A76-BB22-41F023D845E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67808" y="1958443"/>
            <a:ext cx="4389438" cy="3584707"/>
          </a:xfrm>
          <a:prstGeom prst="rect">
            <a:avLst/>
          </a:prstGeom>
        </p:spPr>
      </p:pic>
    </p:spTree>
    <p:extLst>
      <p:ext uri="{BB962C8B-B14F-4D97-AF65-F5344CB8AC3E}">
        <p14:creationId xmlns:p14="http://schemas.microsoft.com/office/powerpoint/2010/main" val="2266869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Pobranie zmian ze zdalnego repozytorium</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fetch</a:t>
            </a:r>
            <a:endParaRPr lang="pl-PL" sz="1800" b="1" spc="-30" dirty="0"/>
          </a:p>
          <a:p>
            <a:r>
              <a:rPr lang="pl-PL" sz="1800" spc="-30" dirty="0">
                <a:hlinkClick r:id="rId3"/>
              </a:rPr>
              <a:t>https://git-scm.com/docs/git-fetch</a:t>
            </a:r>
            <a:endParaRPr lang="pl-PL" sz="1800" spc="-30" dirty="0"/>
          </a:p>
          <a:p>
            <a:endParaRPr lang="pl-PL" sz="1800" spc="-30" dirty="0"/>
          </a:p>
          <a:p>
            <a:r>
              <a:rPr lang="pl-PL" sz="1800" spc="-30" dirty="0"/>
              <a:t>Powoduje ściągnięcie </a:t>
            </a:r>
            <a:r>
              <a:rPr lang="pl-PL" sz="1800" spc="-30" dirty="0" err="1"/>
              <a:t>commitów</a:t>
            </a:r>
            <a:r>
              <a:rPr lang="pl-PL" sz="1800" spc="-30" dirty="0"/>
              <a:t> ze zdalnych repozytoriów do lokalnego repozytorium, ale nie powoduję automatycznego połączenia ich do waszego </a:t>
            </a:r>
            <a:r>
              <a:rPr lang="pl-PL" sz="1800" spc="-30" dirty="0" err="1"/>
              <a:t>brancha</a:t>
            </a:r>
            <a:r>
              <a:rPr lang="pl-PL" sz="1800" spc="-30" dirty="0"/>
              <a:t>.</a:t>
            </a:r>
          </a:p>
          <a:p>
            <a:endParaRPr lang="pl-PL" sz="1800" dirty="0"/>
          </a:p>
          <a:p>
            <a:r>
              <a:rPr lang="pl-PL" sz="1800" dirty="0"/>
              <a:t>Użycie:</a:t>
            </a:r>
          </a:p>
          <a:p>
            <a:endParaRPr lang="pl-PL" sz="1800" spc="-30" dirty="0"/>
          </a:p>
          <a:p>
            <a:endParaRPr lang="pl-PL" sz="1800" spc="-30" dirty="0"/>
          </a:p>
          <a:p>
            <a:endParaRPr lang="pl-PL" sz="1800" spc="-30" dirty="0"/>
          </a:p>
          <a:p>
            <a:r>
              <a:rPr lang="pl-PL" sz="1800" spc="-30" dirty="0"/>
              <a:t>Na przykład:</a:t>
            </a:r>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40</a:t>
            </a:fld>
            <a:endParaRPr lang="en-GB" noProof="0" dirty="0"/>
          </a:p>
        </p:txBody>
      </p:sp>
      <p:sp>
        <p:nvSpPr>
          <p:cNvPr id="8" name="pole tekstowe 7">
            <a:extLst>
              <a:ext uri="{FF2B5EF4-FFF2-40B4-BE49-F238E27FC236}">
                <a16:creationId xmlns:a16="http://schemas.microsoft.com/office/drawing/2014/main" id="{D930DCF7-FF8D-4364-8D22-0F1B5D02E4A1}"/>
              </a:ext>
            </a:extLst>
          </p:cNvPr>
          <p:cNvSpPr txBox="1"/>
          <p:nvPr/>
        </p:nvSpPr>
        <p:spPr>
          <a:xfrm>
            <a:off x="658215" y="3247902"/>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fetch</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remote</a:t>
            </a:r>
            <a:r>
              <a:rPr lang="pl-PL" sz="1400" dirty="0">
                <a:solidFill>
                  <a:schemeClr val="bg1">
                    <a:lumMod val="85000"/>
                  </a:schemeClr>
                </a:solidFill>
                <a:latin typeface="Consolas" panose="020B0609020204030204" pitchFamily="49" charset="0"/>
              </a:rPr>
              <a:t>&gt; &lt;</a:t>
            </a:r>
            <a:r>
              <a:rPr lang="pl-PL" sz="1400" dirty="0" err="1">
                <a:solidFill>
                  <a:schemeClr val="bg1">
                    <a:lumMod val="85000"/>
                  </a:schemeClr>
                </a:solidFill>
                <a:latin typeface="Consolas" panose="020B0609020204030204" pitchFamily="49" charset="0"/>
              </a:rPr>
              <a:t>branch-name</a:t>
            </a:r>
            <a:r>
              <a:rPr lang="pl-PL" sz="1400" dirty="0">
                <a:solidFill>
                  <a:schemeClr val="bg1">
                    <a:lumMod val="85000"/>
                  </a:schemeClr>
                </a:solidFill>
                <a:latin typeface="Consolas" panose="020B0609020204030204" pitchFamily="49" charset="0"/>
              </a:rPr>
              <a:t>&gt;</a:t>
            </a:r>
          </a:p>
        </p:txBody>
      </p:sp>
      <p:sp>
        <p:nvSpPr>
          <p:cNvPr id="9" name="pole tekstowe 8">
            <a:extLst>
              <a:ext uri="{FF2B5EF4-FFF2-40B4-BE49-F238E27FC236}">
                <a16:creationId xmlns:a16="http://schemas.microsoft.com/office/drawing/2014/main" id="{24AB8DA1-F8EA-45BE-9FDF-37DB446C4D28}"/>
              </a:ext>
            </a:extLst>
          </p:cNvPr>
          <p:cNvSpPr txBox="1"/>
          <p:nvPr/>
        </p:nvSpPr>
        <p:spPr>
          <a:xfrm>
            <a:off x="657392" y="4334520"/>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fetch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r>
              <a:rPr lang="pl-PL" sz="1400" dirty="0">
                <a:solidFill>
                  <a:schemeClr val="bg1">
                    <a:lumMod val="85000"/>
                  </a:schemeClr>
                </a:solidFill>
                <a:latin typeface="Consolas" panose="020B0609020204030204" pitchFamily="49" charset="0"/>
              </a:rPr>
              <a:t> master</a:t>
            </a:r>
          </a:p>
        </p:txBody>
      </p:sp>
    </p:spTree>
    <p:extLst>
      <p:ext uri="{BB962C8B-B14F-4D97-AF65-F5344CB8AC3E}">
        <p14:creationId xmlns:p14="http://schemas.microsoft.com/office/powerpoint/2010/main" val="985876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Pull</a:t>
            </a:r>
            <a:r>
              <a:rPr lang="pl-PL" dirty="0"/>
              <a:t> czyli </a:t>
            </a:r>
            <a:r>
              <a:rPr lang="pl-PL" dirty="0" err="1"/>
              <a:t>fetch</a:t>
            </a:r>
            <a:r>
              <a:rPr lang="pl-PL" dirty="0"/>
              <a:t> + </a:t>
            </a:r>
            <a:r>
              <a:rPr lang="pl-PL" dirty="0" err="1"/>
              <a:t>merge</a:t>
            </a:r>
            <a:endParaRPr lang="en-GB" dirty="0"/>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pull</a:t>
            </a:r>
            <a:endParaRPr lang="pl-PL" sz="1800" b="1" spc="-30" dirty="0"/>
          </a:p>
          <a:p>
            <a:r>
              <a:rPr lang="pl-PL" sz="1800" spc="-30" dirty="0">
                <a:hlinkClick r:id="rId3"/>
              </a:rPr>
              <a:t>https://git-scm.com/docs/git-pull</a:t>
            </a:r>
            <a:endParaRPr lang="pl-PL" sz="1800" spc="-30" dirty="0"/>
          </a:p>
          <a:p>
            <a:endParaRPr lang="pl-PL" sz="1800" spc="-30" dirty="0"/>
          </a:p>
          <a:p>
            <a:r>
              <a:rPr lang="pl-PL" sz="1800" spc="-30" dirty="0"/>
              <a:t>Składa się z dwóch kroków, pierwszym zawsze jest git </a:t>
            </a:r>
            <a:r>
              <a:rPr lang="pl-PL" sz="1800" spc="-30" dirty="0" err="1"/>
              <a:t>fetch</a:t>
            </a:r>
            <a:r>
              <a:rPr lang="pl-PL" sz="1800" spc="-30" dirty="0"/>
              <a:t>, drugi krok jest zależny od konfiguracji, domyślnie jest to git </a:t>
            </a:r>
            <a:r>
              <a:rPr lang="pl-PL" sz="1800" spc="-30" dirty="0" err="1"/>
              <a:t>merge</a:t>
            </a:r>
            <a:r>
              <a:rPr lang="pl-PL" sz="1800" spc="-30" dirty="0"/>
              <a:t>, ale może być to też git </a:t>
            </a:r>
            <a:r>
              <a:rPr lang="pl-PL" sz="1800" spc="-30" dirty="0" err="1"/>
              <a:t>rebase</a:t>
            </a:r>
            <a:endParaRPr lang="pl-PL" sz="1800" spc="-30" dirty="0"/>
          </a:p>
          <a:p>
            <a:endParaRPr lang="pl-PL" sz="1800" dirty="0"/>
          </a:p>
          <a:p>
            <a:r>
              <a:rPr lang="pl-PL" sz="1800" dirty="0"/>
              <a:t>Użycie:</a:t>
            </a:r>
          </a:p>
          <a:p>
            <a:endParaRPr lang="pl-PL" sz="1800" spc="-30" dirty="0"/>
          </a:p>
          <a:p>
            <a:endParaRPr lang="pl-PL" sz="1800" spc="-30" dirty="0"/>
          </a:p>
          <a:p>
            <a:endParaRPr lang="pl-PL" sz="1800" spc="-30" dirty="0"/>
          </a:p>
          <a:p>
            <a:r>
              <a:rPr lang="pl-PL" sz="1800" spc="-30" dirty="0"/>
              <a:t>Na przykład:</a:t>
            </a:r>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41</a:t>
            </a:fld>
            <a:endParaRPr lang="en-GB" noProof="0" dirty="0"/>
          </a:p>
        </p:txBody>
      </p:sp>
      <p:sp>
        <p:nvSpPr>
          <p:cNvPr id="8" name="pole tekstowe 7">
            <a:extLst>
              <a:ext uri="{FF2B5EF4-FFF2-40B4-BE49-F238E27FC236}">
                <a16:creationId xmlns:a16="http://schemas.microsoft.com/office/drawing/2014/main" id="{D930DCF7-FF8D-4364-8D22-0F1B5D02E4A1}"/>
              </a:ext>
            </a:extLst>
          </p:cNvPr>
          <p:cNvSpPr txBox="1"/>
          <p:nvPr/>
        </p:nvSpPr>
        <p:spPr>
          <a:xfrm>
            <a:off x="658215" y="3247902"/>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pull</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rebase</a:t>
            </a:r>
            <a:r>
              <a:rPr lang="pl-PL" sz="1400" dirty="0">
                <a:solidFill>
                  <a:schemeClr val="bg1">
                    <a:lumMod val="85000"/>
                  </a:schemeClr>
                </a:solidFill>
                <a:latin typeface="Consolas" panose="020B0609020204030204" pitchFamily="49" charset="0"/>
              </a:rPr>
              <a:t>] &lt;</a:t>
            </a:r>
            <a:r>
              <a:rPr lang="pl-PL" sz="1400" dirty="0" err="1">
                <a:solidFill>
                  <a:schemeClr val="bg1">
                    <a:lumMod val="85000"/>
                  </a:schemeClr>
                </a:solidFill>
                <a:latin typeface="Consolas" panose="020B0609020204030204" pitchFamily="49" charset="0"/>
              </a:rPr>
              <a:t>remote</a:t>
            </a:r>
            <a:r>
              <a:rPr lang="pl-PL" sz="1400" dirty="0">
                <a:solidFill>
                  <a:schemeClr val="bg1">
                    <a:lumMod val="85000"/>
                  </a:schemeClr>
                </a:solidFill>
                <a:latin typeface="Consolas" panose="020B0609020204030204" pitchFamily="49" charset="0"/>
              </a:rPr>
              <a:t>&gt;</a:t>
            </a:r>
          </a:p>
        </p:txBody>
      </p:sp>
      <p:sp>
        <p:nvSpPr>
          <p:cNvPr id="9" name="pole tekstowe 8">
            <a:extLst>
              <a:ext uri="{FF2B5EF4-FFF2-40B4-BE49-F238E27FC236}">
                <a16:creationId xmlns:a16="http://schemas.microsoft.com/office/drawing/2014/main" id="{24AB8DA1-F8EA-45BE-9FDF-37DB446C4D28}"/>
              </a:ext>
            </a:extLst>
          </p:cNvPr>
          <p:cNvSpPr txBox="1"/>
          <p:nvPr/>
        </p:nvSpPr>
        <p:spPr>
          <a:xfrm>
            <a:off x="657392" y="4334520"/>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pull</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4019677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88899E9B-38F6-48E1-B9CA-B5D2242A6930}"/>
              </a:ext>
            </a:extLst>
          </p:cNvPr>
          <p:cNvPicPr>
            <a:picLocks noChangeAspect="1"/>
          </p:cNvPicPr>
          <p:nvPr/>
        </p:nvPicPr>
        <p:blipFill>
          <a:blip r:embed="rId3"/>
          <a:stretch>
            <a:fillRect/>
          </a:stretch>
        </p:blipFill>
        <p:spPr>
          <a:xfrm>
            <a:off x="0" y="-1045464"/>
            <a:ext cx="12192000" cy="8125968"/>
          </a:xfrm>
          <a:prstGeom prst="rect">
            <a:avLst/>
          </a:prstGeom>
        </p:spPr>
      </p:pic>
      <p:sp>
        <p:nvSpPr>
          <p:cNvPr id="2" name="Title 1"/>
          <p:cNvSpPr>
            <a:spLocks noGrp="1"/>
          </p:cNvSpPr>
          <p:nvPr>
            <p:ph type="title"/>
          </p:nvPr>
        </p:nvSpPr>
        <p:spPr>
          <a:xfrm>
            <a:off x="658800" y="2448000"/>
            <a:ext cx="2800794" cy="732995"/>
          </a:xfrm>
        </p:spPr>
        <p:txBody>
          <a:bodyPr/>
          <a:lstStyle/>
          <a:p>
            <a:r>
              <a:rPr lang="pl-PL" dirty="0" err="1"/>
              <a:t>Undo</a:t>
            </a:r>
            <a:r>
              <a:rPr lang="pl-PL" dirty="0"/>
              <a:t> </a:t>
            </a:r>
            <a:r>
              <a:rPr lang="pl-PL" dirty="0" err="1"/>
              <a:t>magic</a:t>
            </a:r>
            <a:endParaRPr lang="nl-NL" dirty="0"/>
          </a:p>
        </p:txBody>
      </p:sp>
    </p:spTree>
    <p:extLst>
      <p:ext uri="{BB962C8B-B14F-4D97-AF65-F5344CB8AC3E}">
        <p14:creationId xmlns:p14="http://schemas.microsoft.com/office/powerpoint/2010/main" val="1674847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Różne sposoby w zależności od sytuacji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Najczęstsze sytuacje z życia wzięte</a:t>
            </a:r>
          </a:p>
          <a:p>
            <a:endParaRPr lang="pl-PL" sz="1800" spc="-30" dirty="0"/>
          </a:p>
          <a:p>
            <a:r>
              <a:rPr lang="pl-PL" sz="1800" spc="-30" dirty="0"/>
              <a:t>Chcesz mieć stan z ostatniego </a:t>
            </a:r>
            <a:r>
              <a:rPr lang="pl-PL" sz="1800" spc="-30" dirty="0" err="1"/>
              <a:t>commita</a:t>
            </a:r>
            <a:r>
              <a:rPr lang="pl-PL" sz="1800" spc="-30" dirty="0"/>
              <a:t>, porzucić wszystkie zmiany:</a:t>
            </a:r>
          </a:p>
          <a:p>
            <a:endParaRPr lang="pl-PL" sz="1800" spc="-30" dirty="0"/>
          </a:p>
          <a:p>
            <a:r>
              <a:rPr lang="pl-PL" sz="1800" spc="-30" dirty="0"/>
              <a:t>W konkretnym pliku:</a:t>
            </a:r>
          </a:p>
          <a:p>
            <a:endParaRPr lang="pl-PL" sz="1800" spc="-30" dirty="0"/>
          </a:p>
          <a:p>
            <a:endParaRPr lang="pl-PL" sz="1800" spc="-30" dirty="0"/>
          </a:p>
          <a:p>
            <a:r>
              <a:rPr lang="pl-PL" sz="1800" spc="-30" dirty="0"/>
              <a:t>We wszystkich plikach:</a:t>
            </a:r>
          </a:p>
          <a:p>
            <a:endParaRPr lang="pl-PL" sz="1800" spc="-30" dirty="0"/>
          </a:p>
          <a:p>
            <a:endParaRPr lang="pl-PL" sz="1800" spc="-30" dirty="0"/>
          </a:p>
          <a:p>
            <a:r>
              <a:rPr lang="pl-PL" sz="1800" spc="-30" dirty="0"/>
              <a:t>Inny sposób:</a:t>
            </a:r>
          </a:p>
          <a:p>
            <a:endParaRPr lang="pl-PL" sz="1800" spc="-30" dirty="0"/>
          </a:p>
          <a:p>
            <a:endParaRPr lang="pl-PL" sz="1800" spc="-30" dirty="0"/>
          </a:p>
          <a:p>
            <a:endParaRPr lang="pl-PL" sz="1800" spc="-30" dirty="0"/>
          </a:p>
          <a:p>
            <a:r>
              <a:rPr lang="pl-PL" sz="1800" spc="-30" dirty="0"/>
              <a:t>Jeśli chcesz pozbyć się też nowych plików, folderów użyj </a:t>
            </a:r>
            <a:r>
              <a:rPr lang="pl-PL" sz="1800" spc="-30" dirty="0" err="1"/>
              <a:t>clean</a:t>
            </a:r>
            <a:r>
              <a:rPr lang="pl-PL" sz="1800" spc="-30" dirty="0"/>
              <a:t>:</a:t>
            </a:r>
          </a:p>
          <a:p>
            <a:endParaRPr lang="pl-PL" sz="1800" spc="-30" dirty="0"/>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43</a:t>
            </a:fld>
            <a:endParaRPr lang="en-GB" noProof="0" dirty="0"/>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7392" y="2593319"/>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[nazwa-pliku]</a:t>
            </a:r>
          </a:p>
        </p:txBody>
      </p:sp>
      <p:sp>
        <p:nvSpPr>
          <p:cNvPr id="10" name="pole tekstowe 9">
            <a:extLst>
              <a:ext uri="{FF2B5EF4-FFF2-40B4-BE49-F238E27FC236}">
                <a16:creationId xmlns:a16="http://schemas.microsoft.com/office/drawing/2014/main" id="{5EE94545-411B-4AB6-9723-3713A2EB798A}"/>
              </a:ext>
            </a:extLst>
          </p:cNvPr>
          <p:cNvSpPr txBox="1"/>
          <p:nvPr/>
        </p:nvSpPr>
        <p:spPr>
          <a:xfrm>
            <a:off x="657392" y="3485123"/>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a:t>
            </a:r>
          </a:p>
        </p:txBody>
      </p:sp>
      <p:sp>
        <p:nvSpPr>
          <p:cNvPr id="11" name="pole tekstowe 10">
            <a:extLst>
              <a:ext uri="{FF2B5EF4-FFF2-40B4-BE49-F238E27FC236}">
                <a16:creationId xmlns:a16="http://schemas.microsoft.com/office/drawing/2014/main" id="{AC04A5E3-E3E5-4569-A133-7A2B7808ED3E}"/>
              </a:ext>
            </a:extLst>
          </p:cNvPr>
          <p:cNvSpPr txBox="1"/>
          <p:nvPr/>
        </p:nvSpPr>
        <p:spPr>
          <a:xfrm>
            <a:off x="657392" y="4313591"/>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reset --hard</a:t>
            </a:r>
          </a:p>
        </p:txBody>
      </p:sp>
      <p:sp>
        <p:nvSpPr>
          <p:cNvPr id="12" name="pole tekstowe 11">
            <a:extLst>
              <a:ext uri="{FF2B5EF4-FFF2-40B4-BE49-F238E27FC236}">
                <a16:creationId xmlns:a16="http://schemas.microsoft.com/office/drawing/2014/main" id="{D0EA85D5-FFB8-4E7B-9B17-DF839E087759}"/>
              </a:ext>
            </a:extLst>
          </p:cNvPr>
          <p:cNvSpPr txBox="1"/>
          <p:nvPr/>
        </p:nvSpPr>
        <p:spPr>
          <a:xfrm>
            <a:off x="657392" y="5495061"/>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clean</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fd</a:t>
            </a:r>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400277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Różne sposoby w zależności od sytuacji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Najczęstsze sytuacje z życia wzięte</a:t>
            </a:r>
          </a:p>
          <a:p>
            <a:endParaRPr lang="pl-PL" sz="1800" spc="-30" dirty="0"/>
          </a:p>
          <a:p>
            <a:r>
              <a:rPr lang="pl-PL" sz="1800" spc="-30" dirty="0"/>
              <a:t>Chcesz usunąć </a:t>
            </a:r>
            <a:r>
              <a:rPr lang="pl-PL" sz="1800" spc="-30" dirty="0" err="1"/>
              <a:t>commit</a:t>
            </a:r>
            <a:r>
              <a:rPr lang="pl-PL" sz="1800" spc="-30" dirty="0"/>
              <a:t>, który właśnie utworzyłeś.</a:t>
            </a:r>
          </a:p>
          <a:p>
            <a:endParaRPr lang="pl-PL" sz="1800" spc="-30" dirty="0"/>
          </a:p>
          <a:p>
            <a:r>
              <a:rPr lang="pl-PL" sz="1800" spc="-30" dirty="0"/>
              <a:t>W konkretnym pliku:</a:t>
            </a:r>
          </a:p>
          <a:p>
            <a:endParaRPr lang="pl-PL" sz="1800" spc="-30" dirty="0"/>
          </a:p>
          <a:p>
            <a:endParaRPr lang="pl-PL" sz="1800" spc="-30" dirty="0"/>
          </a:p>
          <a:p>
            <a:endParaRPr lang="pl-PL" sz="1800" spc="-30" dirty="0"/>
          </a:p>
          <a:p>
            <a:r>
              <a:rPr lang="pl-PL" sz="1800" spc="-30" dirty="0"/>
              <a:t>Jeśli </a:t>
            </a:r>
            <a:r>
              <a:rPr lang="pl-PL" sz="1800" spc="-30" dirty="0" err="1"/>
              <a:t>komit</a:t>
            </a:r>
            <a:r>
              <a:rPr lang="pl-PL" sz="1800" spc="-30" dirty="0"/>
              <a:t> był </a:t>
            </a:r>
            <a:r>
              <a:rPr lang="pl-PL" sz="1800" spc="-30" dirty="0" err="1"/>
              <a:t>wypuszowany</a:t>
            </a:r>
            <a:r>
              <a:rPr lang="pl-PL" sz="1800" spc="-30" dirty="0"/>
              <a:t> do </a:t>
            </a:r>
            <a:r>
              <a:rPr lang="pl-PL" sz="1800" spc="-30" dirty="0" err="1"/>
              <a:t>origina</a:t>
            </a:r>
            <a:r>
              <a:rPr lang="pl-PL" sz="1800" spc="-30" dirty="0"/>
              <a:t>, to żeby </a:t>
            </a:r>
            <a:r>
              <a:rPr lang="pl-PL" sz="1800" spc="-30" dirty="0" err="1"/>
              <a:t>wypuszować</a:t>
            </a:r>
            <a:r>
              <a:rPr lang="pl-PL" sz="1800" spc="-30" dirty="0"/>
              <a:t> </a:t>
            </a:r>
            <a:r>
              <a:rPr lang="pl-PL" sz="1800" spc="-30" dirty="0" err="1"/>
              <a:t>brancz</a:t>
            </a:r>
            <a:r>
              <a:rPr lang="pl-PL" sz="1800" spc="-30" dirty="0"/>
              <a:t> z cofniętym </a:t>
            </a:r>
            <a:r>
              <a:rPr lang="pl-PL" sz="1800" spc="-30" dirty="0" err="1"/>
              <a:t>komitem</a:t>
            </a:r>
            <a:r>
              <a:rPr lang="pl-PL" sz="1800" spc="-30" dirty="0"/>
              <a:t>, należy dodać parametr --</a:t>
            </a:r>
            <a:r>
              <a:rPr lang="pl-PL" sz="1800" spc="-30" dirty="0" err="1"/>
              <a:t>force</a:t>
            </a:r>
            <a:r>
              <a:rPr lang="pl-PL" sz="1800" spc="-30" dirty="0"/>
              <a:t>:</a:t>
            </a:r>
          </a:p>
          <a:p>
            <a:endParaRPr lang="pl-PL" sz="1800" spc="-30" dirty="0"/>
          </a:p>
          <a:p>
            <a:endParaRPr lang="pl-PL" sz="1800" spc="-30" dirty="0"/>
          </a:p>
          <a:p>
            <a:endParaRPr lang="pl-PL" sz="1800" spc="-30" dirty="0"/>
          </a:p>
          <a:p>
            <a:r>
              <a:rPr lang="pl-PL" sz="1800" spc="-30" dirty="0"/>
              <a:t>Lub zamiast --</a:t>
            </a:r>
            <a:r>
              <a:rPr lang="pl-PL" sz="1800" spc="-30" dirty="0" err="1"/>
              <a:t>force</a:t>
            </a:r>
            <a:r>
              <a:rPr lang="pl-PL" sz="1800" spc="-30" dirty="0"/>
              <a:t> znak „+” przy </a:t>
            </a:r>
            <a:r>
              <a:rPr lang="pl-PL" sz="1800" spc="-30" dirty="0" err="1"/>
              <a:t>branchu</a:t>
            </a:r>
            <a:r>
              <a:rPr lang="pl-PL" sz="1800" spc="-30" dirty="0"/>
              <a:t>:</a:t>
            </a:r>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44</a:t>
            </a:fld>
            <a:endParaRPr lang="en-GB" noProof="0" dirty="0"/>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7392" y="2593319"/>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reset --hard HEAD~1</a:t>
            </a:r>
          </a:p>
        </p:txBody>
      </p:sp>
      <p:sp>
        <p:nvSpPr>
          <p:cNvPr id="10" name="pole tekstowe 9">
            <a:extLst>
              <a:ext uri="{FF2B5EF4-FFF2-40B4-BE49-F238E27FC236}">
                <a16:creationId xmlns:a16="http://schemas.microsoft.com/office/drawing/2014/main" id="{5EE94545-411B-4AB6-9723-3713A2EB798A}"/>
              </a:ext>
            </a:extLst>
          </p:cNvPr>
          <p:cNvSpPr txBox="1"/>
          <p:nvPr/>
        </p:nvSpPr>
        <p:spPr>
          <a:xfrm>
            <a:off x="657392" y="3997183"/>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r>
              <a:rPr lang="pl-PL" sz="1400" dirty="0">
                <a:solidFill>
                  <a:schemeClr val="bg1">
                    <a:lumMod val="85000"/>
                  </a:schemeClr>
                </a:solidFill>
                <a:latin typeface="Consolas" panose="020B0609020204030204" pitchFamily="49" charset="0"/>
              </a:rPr>
              <a:t> task-973 --</a:t>
            </a:r>
            <a:r>
              <a:rPr lang="pl-PL" sz="1400" dirty="0" err="1">
                <a:solidFill>
                  <a:schemeClr val="bg1">
                    <a:lumMod val="85000"/>
                  </a:schemeClr>
                </a:solidFill>
                <a:latin typeface="Consolas" panose="020B0609020204030204" pitchFamily="49" charset="0"/>
              </a:rPr>
              <a:t>force</a:t>
            </a:r>
            <a:endParaRPr lang="pl-PL" sz="1400" dirty="0">
              <a:solidFill>
                <a:schemeClr val="bg1">
                  <a:lumMod val="85000"/>
                </a:schemeClr>
              </a:solidFill>
              <a:latin typeface="Consolas" panose="020B0609020204030204" pitchFamily="49" charset="0"/>
            </a:endParaRPr>
          </a:p>
        </p:txBody>
      </p:sp>
      <p:sp>
        <p:nvSpPr>
          <p:cNvPr id="13" name="pole tekstowe 12">
            <a:extLst>
              <a:ext uri="{FF2B5EF4-FFF2-40B4-BE49-F238E27FC236}">
                <a16:creationId xmlns:a16="http://schemas.microsoft.com/office/drawing/2014/main" id="{A65AF011-0C2B-4F5C-BBE1-20CAB3CC8BCD}"/>
              </a:ext>
            </a:extLst>
          </p:cNvPr>
          <p:cNvSpPr txBox="1"/>
          <p:nvPr/>
        </p:nvSpPr>
        <p:spPr>
          <a:xfrm>
            <a:off x="657392" y="5129332"/>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push</a:t>
            </a:r>
            <a:r>
              <a:rPr lang="pl-PL" sz="1400" dirty="0">
                <a:solidFill>
                  <a:schemeClr val="bg1">
                    <a:lumMod val="85000"/>
                  </a:schemeClr>
                </a:solidFill>
                <a:latin typeface="Consolas" panose="020B0609020204030204" pitchFamily="49" charset="0"/>
              </a:rPr>
              <a:t> </a:t>
            </a:r>
            <a:r>
              <a:rPr lang="pl-PL" sz="1400" dirty="0" err="1">
                <a:solidFill>
                  <a:schemeClr val="bg1">
                    <a:lumMod val="85000"/>
                  </a:schemeClr>
                </a:solidFill>
                <a:latin typeface="Consolas" panose="020B0609020204030204" pitchFamily="49" charset="0"/>
              </a:rPr>
              <a:t>origin</a:t>
            </a:r>
            <a:r>
              <a:rPr lang="pl-PL" sz="1400" dirty="0">
                <a:solidFill>
                  <a:schemeClr val="bg1">
                    <a:lumMod val="85000"/>
                  </a:schemeClr>
                </a:solidFill>
                <a:latin typeface="Consolas" panose="020B0609020204030204" pitchFamily="49" charset="0"/>
              </a:rPr>
              <a:t> +task-973</a:t>
            </a:r>
          </a:p>
        </p:txBody>
      </p:sp>
    </p:spTree>
    <p:extLst>
      <p:ext uri="{BB962C8B-B14F-4D97-AF65-F5344CB8AC3E}">
        <p14:creationId xmlns:p14="http://schemas.microsoft.com/office/powerpoint/2010/main" val="49904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Różne sposoby w zależności od sytuacji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Najczęstsze sytuacje z życia wzięte</a:t>
            </a:r>
          </a:p>
          <a:p>
            <a:endParaRPr lang="pl-PL" sz="1800" spc="-30" dirty="0"/>
          </a:p>
          <a:p>
            <a:r>
              <a:rPr lang="pl-PL" sz="1800" spc="-30" dirty="0"/>
              <a:t>Twój kolega lub koleżanka z zespołu byli zmuszeni </a:t>
            </a:r>
            <a:r>
              <a:rPr lang="pl-PL" sz="1800" spc="-30" dirty="0" err="1"/>
              <a:t>wypushować</a:t>
            </a:r>
            <a:r>
              <a:rPr lang="pl-PL" sz="1800" spc="-30" dirty="0"/>
              <a:t> wasz wspólny </a:t>
            </a:r>
            <a:r>
              <a:rPr lang="pl-PL" sz="1800" spc="-30" dirty="0" err="1"/>
              <a:t>brancz</a:t>
            </a:r>
            <a:r>
              <a:rPr lang="pl-PL" sz="1800" spc="-30" dirty="0"/>
              <a:t> z opcją --</a:t>
            </a:r>
            <a:r>
              <a:rPr lang="pl-PL" sz="1800" spc="-30" dirty="0" err="1"/>
              <a:t>force</a:t>
            </a:r>
            <a:r>
              <a:rPr lang="pl-PL" sz="1800" spc="-30" dirty="0"/>
              <a:t>.</a:t>
            </a:r>
          </a:p>
          <a:p>
            <a:r>
              <a:rPr lang="pl-PL" sz="1800" spc="-30" dirty="0"/>
              <a:t>Chcesz uaktualnić ten </a:t>
            </a:r>
            <a:r>
              <a:rPr lang="pl-PL" sz="1800" spc="-30" dirty="0" err="1"/>
              <a:t>brancz</a:t>
            </a:r>
            <a:r>
              <a:rPr lang="pl-PL" sz="1800" spc="-30" dirty="0"/>
              <a:t> lokalnie.</a:t>
            </a:r>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45</a:t>
            </a:fld>
            <a:endParaRPr lang="en-GB" noProof="0" dirty="0"/>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7392" y="2401831"/>
            <a:ext cx="10875570" cy="7998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checkout</a:t>
            </a:r>
            <a:r>
              <a:rPr lang="pl-PL" sz="1400" dirty="0">
                <a:solidFill>
                  <a:schemeClr val="bg1">
                    <a:lumMod val="85000"/>
                  </a:schemeClr>
                </a:solidFill>
                <a:latin typeface="Consolas" panose="020B0609020204030204" pitchFamily="49" charset="0"/>
              </a:rPr>
              <a:t> task-973</a:t>
            </a:r>
          </a:p>
          <a:p>
            <a:pPr>
              <a:lnSpc>
                <a:spcPct val="90000"/>
              </a:lnSpc>
            </a:pPr>
            <a:r>
              <a:rPr lang="en-US" sz="1400" dirty="0">
                <a:solidFill>
                  <a:schemeClr val="bg1">
                    <a:lumMod val="85000"/>
                  </a:schemeClr>
                </a:solidFill>
                <a:latin typeface="Consolas" panose="020B0609020204030204" pitchFamily="49" charset="0"/>
              </a:rPr>
              <a:t>$ git fetch origin</a:t>
            </a:r>
          </a:p>
          <a:p>
            <a:pPr>
              <a:lnSpc>
                <a:spcPct val="90000"/>
              </a:lnSpc>
            </a:pPr>
            <a:r>
              <a:rPr lang="en-US" sz="1400" dirty="0">
                <a:solidFill>
                  <a:schemeClr val="bg1">
                    <a:lumMod val="85000"/>
                  </a:schemeClr>
                </a:solidFill>
                <a:latin typeface="Consolas" panose="020B0609020204030204" pitchFamily="49" charset="0"/>
              </a:rPr>
              <a:t>$ git reset --hard origin/</a:t>
            </a:r>
            <a:r>
              <a:rPr lang="pl-PL" sz="1400" dirty="0">
                <a:solidFill>
                  <a:schemeClr val="bg1">
                    <a:lumMod val="85000"/>
                  </a:schemeClr>
                </a:solidFill>
                <a:latin typeface="Consolas" panose="020B0609020204030204" pitchFamily="49" charset="0"/>
              </a:rPr>
              <a:t>task-973</a:t>
            </a:r>
            <a:endParaRPr lang="en-US"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2173762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Różne sposoby w zależności od sytuacji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Najczęstsze sytuacje z życia wzięte</a:t>
            </a:r>
          </a:p>
          <a:p>
            <a:endParaRPr lang="pl-PL" sz="1800" spc="-30" dirty="0"/>
          </a:p>
          <a:p>
            <a:r>
              <a:rPr lang="pl-PL" sz="1800" spc="-30" dirty="0"/>
              <a:t>Chcesz cofnąć zmiany, które zrobiłeś 3 </a:t>
            </a:r>
            <a:r>
              <a:rPr lang="pl-PL" sz="1800" spc="-30" dirty="0" err="1"/>
              <a:t>commity</a:t>
            </a:r>
            <a:r>
              <a:rPr lang="pl-PL" sz="1800" spc="-30" dirty="0"/>
              <a:t> temu.</a:t>
            </a:r>
          </a:p>
          <a:p>
            <a:endParaRPr lang="pl-PL" sz="1800" spc="-30" dirty="0"/>
          </a:p>
          <a:p>
            <a:endParaRPr lang="pl-PL" sz="1800" spc="-30" dirty="0"/>
          </a:p>
          <a:p>
            <a:endParaRPr lang="pl-PL" sz="1800" spc="-30" dirty="0"/>
          </a:p>
          <a:p>
            <a:endParaRPr lang="pl-PL" sz="1800" spc="-30" dirty="0"/>
          </a:p>
          <a:p>
            <a:r>
              <a:rPr lang="pl-PL" sz="1800" spc="-30" dirty="0"/>
              <a:t>Spowoduje to utworzenie lub tylko przygotowanie (jeśli z parametrem -n) nowego </a:t>
            </a:r>
            <a:r>
              <a:rPr lang="pl-PL" sz="1800" spc="-30" dirty="0" err="1"/>
              <a:t>commita</a:t>
            </a:r>
            <a:r>
              <a:rPr lang="pl-PL" sz="1800" spc="-30" dirty="0"/>
              <a:t> ze zmianami cofającymi zmiany z tego </a:t>
            </a:r>
            <a:r>
              <a:rPr lang="pl-PL" sz="1800" spc="-30" dirty="0" err="1"/>
              <a:t>commita</a:t>
            </a:r>
            <a:r>
              <a:rPr lang="pl-PL" sz="1800" spc="-30" dirty="0"/>
              <a:t>.</a:t>
            </a:r>
          </a:p>
          <a:p>
            <a:endParaRPr lang="pl-PL" sz="1800" spc="-30" dirty="0"/>
          </a:p>
          <a:p>
            <a:r>
              <a:rPr lang="pl-PL" sz="1800" spc="-30" dirty="0"/>
              <a:t>Można to także zrobić za pomocą </a:t>
            </a:r>
            <a:r>
              <a:rPr lang="pl-PL" sz="1800" b="1" spc="-30" dirty="0" err="1"/>
              <a:t>rebase</a:t>
            </a:r>
            <a:r>
              <a:rPr lang="pl-PL" sz="1800" b="1" spc="-30" dirty="0"/>
              <a:t> </a:t>
            </a:r>
            <a:r>
              <a:rPr lang="pl-PL" sz="1800" b="1" spc="-30" dirty="0" err="1"/>
              <a:t>interactive</a:t>
            </a:r>
            <a:r>
              <a:rPr lang="pl-PL" sz="1800" spc="-30" dirty="0"/>
              <a:t>. Wtedy historia będzie zmieniona i nie będzie tego dodatkowego </a:t>
            </a:r>
            <a:r>
              <a:rPr lang="pl-PL" sz="1800" spc="-30" dirty="0" err="1"/>
              <a:t>commita</a:t>
            </a:r>
            <a:r>
              <a:rPr lang="pl-PL" sz="1800" spc="-30" dirty="0"/>
              <a:t> cofającego zmiany.</a:t>
            </a:r>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46</a:t>
            </a:fld>
            <a:endParaRPr lang="en-GB" noProof="0" dirty="0"/>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8215" y="2098877"/>
            <a:ext cx="10875570" cy="605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nb-NO" sz="1400" dirty="0">
                <a:solidFill>
                  <a:schemeClr val="bg1">
                    <a:lumMod val="85000"/>
                  </a:schemeClr>
                </a:solidFill>
                <a:latin typeface="Consolas" panose="020B0609020204030204" pitchFamily="49" charset="0"/>
              </a:rPr>
              <a:t>$ git revert c00fee2</a:t>
            </a:r>
          </a:p>
          <a:p>
            <a:pPr>
              <a:lnSpc>
                <a:spcPct val="90000"/>
              </a:lnSpc>
            </a:pPr>
            <a:r>
              <a:rPr lang="nb-NO" sz="1400" dirty="0">
                <a:solidFill>
                  <a:schemeClr val="bg1">
                    <a:lumMod val="85000"/>
                  </a:schemeClr>
                </a:solidFill>
                <a:latin typeface="Consolas" panose="020B0609020204030204" pitchFamily="49" charset="0"/>
              </a:rPr>
              <a:t>$ git revert –n c00fee2</a:t>
            </a:r>
          </a:p>
        </p:txBody>
      </p:sp>
    </p:spTree>
    <p:extLst>
      <p:ext uri="{BB962C8B-B14F-4D97-AF65-F5344CB8AC3E}">
        <p14:creationId xmlns:p14="http://schemas.microsoft.com/office/powerpoint/2010/main" val="91627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Rebase</a:t>
            </a:r>
            <a:r>
              <a:rPr lang="pl-PL" dirty="0"/>
              <a:t> interaktywny, czyli zmiana w historii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rebase</a:t>
            </a:r>
            <a:r>
              <a:rPr lang="pl-PL" sz="1800" b="1" spc="-30" dirty="0"/>
              <a:t> --</a:t>
            </a:r>
            <a:r>
              <a:rPr lang="pl-PL" sz="1800" b="1" spc="-30" dirty="0" err="1"/>
              <a:t>interactive</a:t>
            </a:r>
            <a:endParaRPr lang="pl-PL" sz="1800" b="1" spc="-30" dirty="0"/>
          </a:p>
          <a:p>
            <a:r>
              <a:rPr lang="pl-PL" sz="1800" spc="-30" dirty="0"/>
              <a:t>Jedno z najbardziej wszechmocnych narzędzi jakie daje nam git. Pozwala zmieniać tytuły </a:t>
            </a:r>
            <a:r>
              <a:rPr lang="pl-PL" sz="1800" spc="-30" dirty="0" err="1"/>
              <a:t>commitów</a:t>
            </a:r>
            <a:r>
              <a:rPr lang="pl-PL" sz="1800" spc="-30" dirty="0"/>
              <a:t> i dowolnie je sklejać, usuwać. </a:t>
            </a:r>
          </a:p>
          <a:p>
            <a:endParaRPr lang="pl-PL" sz="1800" spc="-30" dirty="0"/>
          </a:p>
          <a:p>
            <a:r>
              <a:rPr lang="pl-PL" sz="1800" spc="-30" dirty="0"/>
              <a:t>Najczęstsze sytuacje wymagające interaktywnego </a:t>
            </a:r>
            <a:r>
              <a:rPr lang="pl-PL" sz="1800" spc="-30" dirty="0" err="1"/>
              <a:t>rebase</a:t>
            </a:r>
            <a:r>
              <a:rPr lang="pl-PL" sz="1800" spc="-30" dirty="0"/>
              <a:t>:</a:t>
            </a:r>
          </a:p>
          <a:p>
            <a:pPr marL="285750" indent="-285750">
              <a:buFont typeface="Arial" panose="020B0604020202020204" pitchFamily="34" charset="0"/>
              <a:buChar char="•"/>
            </a:pPr>
            <a:r>
              <a:rPr lang="pl-PL" sz="1800" spc="-30" dirty="0"/>
              <a:t>Potrzeba zmiana tytułu </a:t>
            </a:r>
            <a:r>
              <a:rPr lang="pl-PL" sz="1800" spc="-30" dirty="0" err="1"/>
              <a:t>commita</a:t>
            </a:r>
            <a:r>
              <a:rPr lang="pl-PL" sz="1800" spc="-30" dirty="0"/>
              <a:t>.</a:t>
            </a:r>
          </a:p>
          <a:p>
            <a:pPr marL="285750" indent="-285750">
              <a:buFont typeface="Arial" panose="020B0604020202020204" pitchFamily="34" charset="0"/>
              <a:buChar char="•"/>
            </a:pPr>
            <a:r>
              <a:rPr lang="pl-PL" sz="1800" spc="-30" dirty="0"/>
              <a:t>Potrzeba sklejenia wszystkich </a:t>
            </a:r>
            <a:r>
              <a:rPr lang="pl-PL" sz="1800" spc="-30" dirty="0" err="1"/>
              <a:t>commitów</a:t>
            </a:r>
            <a:r>
              <a:rPr lang="pl-PL" sz="1800" spc="-30" dirty="0"/>
              <a:t> na </a:t>
            </a:r>
            <a:r>
              <a:rPr lang="pl-PL" sz="1800" spc="-30" dirty="0" err="1"/>
              <a:t>feature-branchu</a:t>
            </a:r>
            <a:r>
              <a:rPr lang="pl-PL" sz="1800" spc="-30" dirty="0"/>
              <a:t> przed </a:t>
            </a:r>
            <a:r>
              <a:rPr lang="pl-PL" sz="1800" spc="-30" dirty="0" err="1"/>
              <a:t>merge</a:t>
            </a:r>
            <a:r>
              <a:rPr lang="pl-PL" sz="1800" spc="-30" dirty="0"/>
              <a:t> do </a:t>
            </a:r>
            <a:r>
              <a:rPr lang="pl-PL" sz="1800" spc="-30" dirty="0" err="1"/>
              <a:t>developa</a:t>
            </a:r>
            <a:r>
              <a:rPr lang="pl-PL" sz="1800" spc="-30" dirty="0"/>
              <a:t> lub mastera.</a:t>
            </a:r>
          </a:p>
          <a:p>
            <a:endParaRPr lang="pl-PL" sz="1800" spc="-30" dirty="0"/>
          </a:p>
          <a:p>
            <a:r>
              <a:rPr lang="pl-PL" sz="1800" spc="-30" dirty="0"/>
              <a:t>Przykładowo, chcemy zrobić jakieś zmiany w 4 ostatnich </a:t>
            </a:r>
            <a:r>
              <a:rPr lang="pl-PL" sz="1800" spc="-30" dirty="0" err="1"/>
              <a:t>commitach</a:t>
            </a:r>
            <a:endParaRPr lang="pl-PL" sz="1800" spc="-30" dirty="0"/>
          </a:p>
          <a:p>
            <a:endParaRPr lang="pl-PL" sz="1800" spc="-30" dirty="0"/>
          </a:p>
          <a:p>
            <a:endParaRPr lang="pl-PL" sz="1800" spc="-30" dirty="0"/>
          </a:p>
          <a:p>
            <a:endParaRPr lang="pl-PL" sz="1800" spc="-30" dirty="0"/>
          </a:p>
          <a:p>
            <a:r>
              <a:rPr lang="pl-PL" sz="1800" spc="-30" dirty="0"/>
              <a:t>Git otworzy wówczas edytor, gdzie podamy dokładnie co chcemy z tymi 4 </a:t>
            </a:r>
            <a:r>
              <a:rPr lang="pl-PL" sz="1800" spc="-30" dirty="0" err="1"/>
              <a:t>commitami</a:t>
            </a:r>
            <a:r>
              <a:rPr lang="pl-PL" sz="1800" spc="-30" dirty="0"/>
              <a:t> zrobić.</a:t>
            </a:r>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47</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8215" y="3790835"/>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pl-PL"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rebase</a:t>
            </a:r>
            <a:r>
              <a:rPr lang="pl-PL" sz="1400" dirty="0">
                <a:solidFill>
                  <a:schemeClr val="bg1">
                    <a:lumMod val="85000"/>
                  </a:schemeClr>
                </a:solidFill>
                <a:latin typeface="Consolas" panose="020B0609020204030204" pitchFamily="49" charset="0"/>
              </a:rPr>
              <a:t> –i HEAD~4</a:t>
            </a:r>
          </a:p>
        </p:txBody>
      </p:sp>
    </p:spTree>
    <p:extLst>
      <p:ext uri="{BB962C8B-B14F-4D97-AF65-F5344CB8AC3E}">
        <p14:creationId xmlns:p14="http://schemas.microsoft.com/office/powerpoint/2010/main" val="363101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Rebase</a:t>
            </a:r>
            <a:r>
              <a:rPr lang="pl-PL" dirty="0"/>
              <a:t> interaktywny, czyli zmiana w historii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b="1" spc="-30" dirty="0"/>
              <a:t>Git </a:t>
            </a:r>
            <a:r>
              <a:rPr lang="pl-PL" sz="1800" b="1" spc="-30" dirty="0" err="1"/>
              <a:t>rebase</a:t>
            </a:r>
            <a:r>
              <a:rPr lang="pl-PL" sz="1800" b="1" spc="-30" dirty="0"/>
              <a:t> --</a:t>
            </a:r>
            <a:r>
              <a:rPr lang="pl-PL" sz="1800" b="1" spc="-30" dirty="0" err="1"/>
              <a:t>interactive</a:t>
            </a:r>
            <a:endParaRPr lang="pl-PL" sz="1800" b="1" spc="-30" dirty="0"/>
          </a:p>
          <a:p>
            <a:r>
              <a:rPr lang="pl-PL" sz="1800" spc="-30" dirty="0"/>
              <a:t>Jedno z najbardziej wszechmocnych narzędzi jakie daje nam git. Pozwala zmieniać tytuły </a:t>
            </a:r>
            <a:r>
              <a:rPr lang="pl-PL" sz="1800" spc="-30" dirty="0" err="1"/>
              <a:t>commitów</a:t>
            </a:r>
            <a:r>
              <a:rPr lang="pl-PL" sz="1800" spc="-30" dirty="0"/>
              <a:t> i dowolnie je sklejać, usuwać. </a:t>
            </a:r>
          </a:p>
          <a:p>
            <a:endParaRPr lang="pl-PL" sz="1800" spc="-30" dirty="0"/>
          </a:p>
          <a:p>
            <a:r>
              <a:rPr lang="pl-PL" sz="1800" spc="-30" dirty="0"/>
              <a:t>Najczęstsze sytuacje wymagające interaktywnego </a:t>
            </a:r>
            <a:r>
              <a:rPr lang="pl-PL" sz="1800" spc="-30" dirty="0" err="1"/>
              <a:t>rebase</a:t>
            </a:r>
            <a:r>
              <a:rPr lang="pl-PL" sz="1800" spc="-30" dirty="0"/>
              <a:t>:</a:t>
            </a:r>
          </a:p>
          <a:p>
            <a:pPr marL="285750" indent="-285750">
              <a:buFont typeface="Arial" panose="020B0604020202020204" pitchFamily="34" charset="0"/>
              <a:buChar char="•"/>
            </a:pPr>
            <a:r>
              <a:rPr lang="pl-PL" sz="1800" spc="-30" dirty="0"/>
              <a:t>Potrzeba zmiana tytułu </a:t>
            </a:r>
            <a:r>
              <a:rPr lang="pl-PL" sz="1800" spc="-30" dirty="0" err="1"/>
              <a:t>commita</a:t>
            </a:r>
            <a:r>
              <a:rPr lang="pl-PL" sz="1800" spc="-30" dirty="0"/>
              <a:t>.</a:t>
            </a:r>
          </a:p>
          <a:p>
            <a:pPr marL="285750" indent="-285750">
              <a:buFont typeface="Arial" panose="020B0604020202020204" pitchFamily="34" charset="0"/>
              <a:buChar char="•"/>
            </a:pPr>
            <a:r>
              <a:rPr lang="pl-PL" sz="1800" spc="-30" dirty="0"/>
              <a:t>Potrzeba sklejenia wszystkich </a:t>
            </a:r>
            <a:r>
              <a:rPr lang="pl-PL" sz="1800" spc="-30" dirty="0" err="1"/>
              <a:t>commitów</a:t>
            </a:r>
            <a:r>
              <a:rPr lang="pl-PL" sz="1800" spc="-30" dirty="0"/>
              <a:t> na </a:t>
            </a:r>
            <a:r>
              <a:rPr lang="pl-PL" sz="1800" spc="-30" dirty="0" err="1"/>
              <a:t>feature-branchu</a:t>
            </a:r>
            <a:r>
              <a:rPr lang="pl-PL" sz="1800" spc="-30" dirty="0"/>
              <a:t> przed </a:t>
            </a:r>
            <a:r>
              <a:rPr lang="pl-PL" sz="1800" spc="-30" dirty="0" err="1"/>
              <a:t>merge</a:t>
            </a:r>
            <a:r>
              <a:rPr lang="pl-PL" sz="1800" spc="-30" dirty="0"/>
              <a:t> do </a:t>
            </a:r>
            <a:r>
              <a:rPr lang="pl-PL" sz="1800" spc="-30" dirty="0" err="1"/>
              <a:t>developa</a:t>
            </a:r>
            <a:r>
              <a:rPr lang="pl-PL" sz="1800" spc="-30" dirty="0"/>
              <a:t> lub mastera.</a:t>
            </a:r>
          </a:p>
          <a:p>
            <a:endParaRPr lang="pl-PL" sz="1800" spc="-30" dirty="0"/>
          </a:p>
          <a:p>
            <a:endParaRPr lang="pl-PL" sz="1800" spc="-30" dirty="0"/>
          </a:p>
          <a:p>
            <a:endParaRPr lang="pl-PL" sz="1800" spc="-30" dirty="0"/>
          </a:p>
          <a:p>
            <a:endParaRPr lang="pl-PL" sz="1800" spc="-30" dirty="0"/>
          </a:p>
          <a:p>
            <a:endParaRPr lang="pl-PL" sz="1800" spc="-30" dirty="0"/>
          </a:p>
          <a:p>
            <a:r>
              <a:rPr lang="pl-PL" sz="1800" spc="-30" dirty="0"/>
              <a:t>Przy danym </a:t>
            </a:r>
            <a:r>
              <a:rPr lang="pl-PL" sz="1800" spc="-30" dirty="0" err="1"/>
              <a:t>commicie</a:t>
            </a:r>
            <a:r>
              <a:rPr lang="pl-PL" sz="1800" spc="-30" dirty="0"/>
              <a:t> w razie potrzeby trzeba zmienić „</a:t>
            </a:r>
            <a:r>
              <a:rPr lang="pl-PL" sz="1800" spc="-30" dirty="0" err="1"/>
              <a:t>pick</a:t>
            </a:r>
            <a:r>
              <a:rPr lang="pl-PL" sz="1800" spc="-30" dirty="0"/>
              <a:t>”. Najczęściej:</a:t>
            </a:r>
          </a:p>
          <a:p>
            <a:pPr marL="285750" indent="-285750">
              <a:buFont typeface="Arial" panose="020B0604020202020204" pitchFamily="34" charset="0"/>
              <a:buChar char="•"/>
            </a:pPr>
            <a:r>
              <a:rPr lang="pl-PL" sz="1800" spc="-30" dirty="0"/>
              <a:t>s – squash (doklejenie w jeden </a:t>
            </a:r>
            <a:r>
              <a:rPr lang="pl-PL" sz="1800" spc="-30" dirty="0" err="1"/>
              <a:t>commit</a:t>
            </a:r>
            <a:r>
              <a:rPr lang="pl-PL" sz="1800" spc="-30" dirty="0"/>
              <a:t>)</a:t>
            </a:r>
          </a:p>
          <a:p>
            <a:pPr marL="285750" indent="-285750">
              <a:buFont typeface="Arial" panose="020B0604020202020204" pitchFamily="34" charset="0"/>
              <a:buChar char="•"/>
            </a:pPr>
            <a:r>
              <a:rPr lang="pl-PL" sz="1800" spc="-30" dirty="0"/>
              <a:t>f – </a:t>
            </a:r>
            <a:r>
              <a:rPr lang="pl-PL" sz="1800" spc="-30" dirty="0" err="1"/>
              <a:t>fixup</a:t>
            </a:r>
            <a:r>
              <a:rPr lang="pl-PL" sz="1800" spc="-30" dirty="0"/>
              <a:t> (doklejenie i usunięcie tytułu)</a:t>
            </a:r>
          </a:p>
          <a:p>
            <a:pPr marL="285750" indent="-285750">
              <a:buFont typeface="Arial" panose="020B0604020202020204" pitchFamily="34" charset="0"/>
              <a:buChar char="•"/>
            </a:pPr>
            <a:r>
              <a:rPr lang="pl-PL" sz="1800" spc="-30" dirty="0"/>
              <a:t>d – drop (usunięcie </a:t>
            </a:r>
            <a:r>
              <a:rPr lang="pl-PL" sz="1800" spc="-30" dirty="0" err="1"/>
              <a:t>commita</a:t>
            </a:r>
            <a:r>
              <a:rPr lang="pl-PL" sz="1800" spc="-30" dirty="0"/>
              <a:t>)</a:t>
            </a:r>
          </a:p>
          <a:p>
            <a:pPr marL="285750" indent="-285750">
              <a:buFont typeface="Arial" panose="020B0604020202020204" pitchFamily="34" charset="0"/>
              <a:buChar char="•"/>
            </a:pPr>
            <a:r>
              <a:rPr lang="pl-PL" sz="1800" spc="-30" dirty="0"/>
              <a:t>r – </a:t>
            </a:r>
            <a:r>
              <a:rPr lang="pl-PL" sz="1800" spc="-30" dirty="0" err="1"/>
              <a:t>reword</a:t>
            </a:r>
            <a:r>
              <a:rPr lang="pl-PL" sz="1800" spc="-30" dirty="0"/>
              <a:t> (zatrzymanie, w celu zmiany tytułu)</a:t>
            </a:r>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48</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57392" y="3101132"/>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8215" y="3329656"/>
            <a:ext cx="10875570" cy="99370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pick 3ac1c09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a:t>
            </a:r>
            <a:r>
              <a:rPr lang="pl-PL" sz="1400" dirty="0">
                <a:solidFill>
                  <a:schemeClr val="bg1">
                    <a:lumMod val="85000"/>
                  </a:schemeClr>
                </a:solidFill>
                <a:latin typeface="Consolas" panose="020B0609020204030204" pitchFamily="49" charset="0"/>
              </a:rPr>
              <a:t>-</a:t>
            </a:r>
            <a:r>
              <a:rPr lang="en-US" sz="1400" dirty="0">
                <a:solidFill>
                  <a:schemeClr val="bg1">
                    <a:lumMod val="85000"/>
                  </a:schemeClr>
                </a:solidFill>
                <a:latin typeface="Consolas" panose="020B0609020204030204" pitchFamily="49" charset="0"/>
              </a:rPr>
              <a:t>1</a:t>
            </a:r>
          </a:p>
          <a:p>
            <a:pPr>
              <a:lnSpc>
                <a:spcPct val="90000"/>
              </a:lnSpc>
            </a:pPr>
            <a:r>
              <a:rPr lang="en-US" sz="1400" dirty="0">
                <a:solidFill>
                  <a:schemeClr val="bg1">
                    <a:lumMod val="85000"/>
                  </a:schemeClr>
                </a:solidFill>
                <a:latin typeface="Consolas" panose="020B0609020204030204" pitchFamily="49" charset="0"/>
              </a:rPr>
              <a:t>pick 50e26c3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a:t>
            </a:r>
            <a:r>
              <a:rPr lang="pl-PL" sz="1400" dirty="0">
                <a:solidFill>
                  <a:schemeClr val="bg1">
                    <a:lumMod val="85000"/>
                  </a:schemeClr>
                </a:solidFill>
                <a:latin typeface="Consolas" panose="020B0609020204030204" pitchFamily="49" charset="0"/>
              </a:rPr>
              <a:t>-</a:t>
            </a:r>
            <a:r>
              <a:rPr lang="en-US" sz="1400" dirty="0">
                <a:solidFill>
                  <a:schemeClr val="bg1">
                    <a:lumMod val="85000"/>
                  </a:schemeClr>
                </a:solidFill>
                <a:latin typeface="Consolas" panose="020B0609020204030204" pitchFamily="49" charset="0"/>
              </a:rPr>
              <a:t>2</a:t>
            </a:r>
            <a:endParaRPr lang="pl-PL"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pick </a:t>
            </a:r>
            <a:r>
              <a:rPr lang="pl-PL" sz="1400" dirty="0">
                <a:solidFill>
                  <a:schemeClr val="bg1">
                    <a:lumMod val="85000"/>
                  </a:schemeClr>
                </a:solidFill>
                <a:latin typeface="Consolas" panose="020B0609020204030204" pitchFamily="49" charset="0"/>
              </a:rPr>
              <a:t>c0ffee</a:t>
            </a:r>
            <a:r>
              <a:rPr lang="en-US" sz="1400" dirty="0">
                <a:solidFill>
                  <a:schemeClr val="bg1">
                    <a:lumMod val="85000"/>
                  </a:schemeClr>
                </a:solidFill>
                <a:latin typeface="Consolas" panose="020B0609020204030204" pitchFamily="49" charset="0"/>
              </a:rPr>
              <a:t>9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a:t>
            </a:r>
            <a:r>
              <a:rPr lang="pl-PL" sz="1400" dirty="0">
                <a:solidFill>
                  <a:schemeClr val="bg1">
                    <a:lumMod val="85000"/>
                  </a:schemeClr>
                </a:solidFill>
                <a:latin typeface="Consolas" panose="020B0609020204030204" pitchFamily="49" charset="0"/>
              </a:rPr>
              <a:t>-3</a:t>
            </a:r>
            <a:endParaRPr lang="en-US" sz="1400" dirty="0">
              <a:solidFill>
                <a:schemeClr val="bg1">
                  <a:lumMod val="85000"/>
                </a:schemeClr>
              </a:solidFill>
              <a:latin typeface="Consolas" panose="020B0609020204030204" pitchFamily="49" charset="0"/>
            </a:endParaRPr>
          </a:p>
          <a:p>
            <a:pPr>
              <a:lnSpc>
                <a:spcPct val="90000"/>
              </a:lnSpc>
            </a:pPr>
            <a:r>
              <a:rPr lang="en-US" sz="1400" dirty="0">
                <a:solidFill>
                  <a:schemeClr val="bg1">
                    <a:lumMod val="85000"/>
                  </a:schemeClr>
                </a:solidFill>
                <a:latin typeface="Consolas" panose="020B0609020204030204" pitchFamily="49" charset="0"/>
              </a:rPr>
              <a:t>pick </a:t>
            </a:r>
            <a:r>
              <a:rPr lang="pl-PL" sz="1400" dirty="0">
                <a:solidFill>
                  <a:schemeClr val="bg1">
                    <a:lumMod val="85000"/>
                  </a:schemeClr>
                </a:solidFill>
                <a:latin typeface="Consolas" panose="020B0609020204030204" pitchFamily="49" charset="0"/>
              </a:rPr>
              <a:t>23</a:t>
            </a:r>
            <a:r>
              <a:rPr lang="en-US" sz="1400" dirty="0">
                <a:solidFill>
                  <a:schemeClr val="bg1">
                    <a:lumMod val="85000"/>
                  </a:schemeClr>
                </a:solidFill>
                <a:latin typeface="Consolas" panose="020B0609020204030204" pitchFamily="49" charset="0"/>
              </a:rPr>
              <a:t>e26c3 </a:t>
            </a:r>
            <a:r>
              <a:rPr lang="pl-PL" sz="1400" dirty="0">
                <a:solidFill>
                  <a:schemeClr val="bg1">
                    <a:lumMod val="85000"/>
                  </a:schemeClr>
                </a:solidFill>
                <a:latin typeface="Consolas" panose="020B0609020204030204" pitchFamily="49" charset="0"/>
              </a:rPr>
              <a:t>c</a:t>
            </a:r>
            <a:r>
              <a:rPr lang="en-US" sz="1400" dirty="0">
                <a:solidFill>
                  <a:schemeClr val="bg1">
                    <a:lumMod val="85000"/>
                  </a:schemeClr>
                </a:solidFill>
                <a:latin typeface="Consolas" panose="020B0609020204030204" pitchFamily="49" charset="0"/>
              </a:rPr>
              <a:t>om</a:t>
            </a:r>
            <a:r>
              <a:rPr lang="pl-PL" sz="1400" dirty="0">
                <a:solidFill>
                  <a:schemeClr val="bg1">
                    <a:lumMod val="85000"/>
                  </a:schemeClr>
                </a:solidFill>
                <a:latin typeface="Consolas" panose="020B0609020204030204" pitchFamily="49" charset="0"/>
              </a:rPr>
              <a:t>m</a:t>
            </a:r>
            <a:r>
              <a:rPr lang="en-US" sz="1400" dirty="0">
                <a:solidFill>
                  <a:schemeClr val="bg1">
                    <a:lumMod val="85000"/>
                  </a:schemeClr>
                </a:solidFill>
                <a:latin typeface="Consolas" panose="020B0609020204030204" pitchFamily="49" charset="0"/>
              </a:rPr>
              <a:t>it</a:t>
            </a:r>
            <a:r>
              <a:rPr lang="pl-PL" sz="1400" dirty="0">
                <a:solidFill>
                  <a:schemeClr val="bg1">
                    <a:lumMod val="85000"/>
                  </a:schemeClr>
                </a:solidFill>
                <a:latin typeface="Consolas" panose="020B0609020204030204" pitchFamily="49" charset="0"/>
              </a:rPr>
              <a:t>-4</a:t>
            </a:r>
            <a:endParaRPr lang="en-US"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966693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Różne sposoby w zależności od sytuacji</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Najczęstsze sytuacje z życia wzięte</a:t>
            </a:r>
          </a:p>
          <a:p>
            <a:endParaRPr lang="pl-PL" sz="1800" spc="-30" dirty="0"/>
          </a:p>
          <a:p>
            <a:r>
              <a:rPr lang="pl-PL" sz="1800" spc="-30" dirty="0"/>
              <a:t>Zrobiło się takie zamieszanie i spaghetti, że chciałbyś po prostu zacząć dzień na nowo.</a:t>
            </a:r>
          </a:p>
          <a:p>
            <a:r>
              <a:rPr lang="pl-PL" sz="1800" spc="-30" dirty="0" err="1"/>
              <a:t>Enter</a:t>
            </a:r>
            <a:r>
              <a:rPr lang="pl-PL" sz="1800" spc="-30" dirty="0"/>
              <a:t> </a:t>
            </a:r>
            <a:r>
              <a:rPr lang="pl-PL" sz="1800" b="1" spc="-30" dirty="0" err="1"/>
              <a:t>Reflog</a:t>
            </a:r>
            <a:r>
              <a:rPr lang="pl-PL" sz="1800" spc="-30" dirty="0"/>
              <a:t>!</a:t>
            </a:r>
          </a:p>
          <a:p>
            <a:endParaRPr lang="pl-PL" sz="1800" spc="-30" dirty="0"/>
          </a:p>
          <a:p>
            <a:endParaRPr lang="pl-PL" sz="1800" spc="-30" dirty="0"/>
          </a:p>
          <a:p>
            <a:endParaRPr lang="pl-PL" sz="1800" spc="-30" dirty="0"/>
          </a:p>
          <a:p>
            <a:r>
              <a:rPr lang="pl-PL" sz="1800" spc="-30" dirty="0"/>
              <a:t>Trzy akcje temu byłeś / byłaś z dobrym miejscu, możesz się tam cofnąć.</a:t>
            </a:r>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49</a:t>
            </a:fld>
            <a:endParaRPr lang="en-GB" noProof="0" dirty="0"/>
          </a:p>
        </p:txBody>
      </p:sp>
      <p:sp>
        <p:nvSpPr>
          <p:cNvPr id="9" name="pole tekstowe 8">
            <a:extLst>
              <a:ext uri="{FF2B5EF4-FFF2-40B4-BE49-F238E27FC236}">
                <a16:creationId xmlns:a16="http://schemas.microsoft.com/office/drawing/2014/main" id="{E3D24430-16AB-44FE-8706-4150BFC71FF6}"/>
              </a:ext>
            </a:extLst>
          </p:cNvPr>
          <p:cNvSpPr txBox="1"/>
          <p:nvPr/>
        </p:nvSpPr>
        <p:spPr>
          <a:xfrm>
            <a:off x="657392" y="2421554"/>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nb-NO" sz="1400" dirty="0">
                <a:solidFill>
                  <a:schemeClr val="bg1">
                    <a:lumMod val="85000"/>
                  </a:schemeClr>
                </a:solidFill>
                <a:latin typeface="Consolas" panose="020B0609020204030204" pitchFamily="49" charset="0"/>
              </a:rPr>
              <a:t>$ git </a:t>
            </a:r>
            <a:r>
              <a:rPr lang="pl-PL" sz="1400" dirty="0" err="1">
                <a:solidFill>
                  <a:schemeClr val="bg1">
                    <a:lumMod val="85000"/>
                  </a:schemeClr>
                </a:solidFill>
                <a:latin typeface="Consolas" panose="020B0609020204030204" pitchFamily="49" charset="0"/>
              </a:rPr>
              <a:t>reflog</a:t>
            </a:r>
            <a:endParaRPr lang="nb-NO" sz="1400" dirty="0">
              <a:solidFill>
                <a:schemeClr val="bg1">
                  <a:lumMod val="85000"/>
                </a:schemeClr>
              </a:solidFill>
              <a:latin typeface="Consolas" panose="020B0609020204030204" pitchFamily="49" charset="0"/>
            </a:endParaRPr>
          </a:p>
        </p:txBody>
      </p:sp>
      <p:sp>
        <p:nvSpPr>
          <p:cNvPr id="8" name="pole tekstowe 7">
            <a:extLst>
              <a:ext uri="{FF2B5EF4-FFF2-40B4-BE49-F238E27FC236}">
                <a16:creationId xmlns:a16="http://schemas.microsoft.com/office/drawing/2014/main" id="{5807C4AB-B782-4231-8548-6FB1459B1311}"/>
              </a:ext>
            </a:extLst>
          </p:cNvPr>
          <p:cNvSpPr txBox="1"/>
          <p:nvPr/>
        </p:nvSpPr>
        <p:spPr>
          <a:xfrm>
            <a:off x="657392" y="3487813"/>
            <a:ext cx="10875570" cy="4120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nb-NO" sz="1400" dirty="0">
                <a:solidFill>
                  <a:schemeClr val="bg1">
                    <a:lumMod val="85000"/>
                  </a:schemeClr>
                </a:solidFill>
                <a:latin typeface="Consolas" panose="020B0609020204030204" pitchFamily="49" charset="0"/>
              </a:rPr>
              <a:t>$ git </a:t>
            </a:r>
            <a:r>
              <a:rPr lang="pl-PL" sz="1400" dirty="0">
                <a:solidFill>
                  <a:schemeClr val="bg1">
                    <a:lumMod val="85000"/>
                  </a:schemeClr>
                </a:solidFill>
                <a:latin typeface="Consolas" panose="020B0609020204030204" pitchFamily="49" charset="0"/>
              </a:rPr>
              <a:t>reset –hard HEAD@{3}</a:t>
            </a:r>
            <a:endParaRPr lang="nb-NO"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70752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F4FD6C8C-DF70-4D99-872C-3953D5F4E4C2}"/>
              </a:ext>
            </a:extLst>
          </p:cNvPr>
          <p:cNvPicPr>
            <a:picLocks noChangeAspect="1"/>
          </p:cNvPicPr>
          <p:nvPr/>
        </p:nvPicPr>
        <p:blipFill>
          <a:blip r:embed="rId3"/>
          <a:stretch>
            <a:fillRect/>
          </a:stretch>
        </p:blipFill>
        <p:spPr>
          <a:xfrm>
            <a:off x="0" y="-633984"/>
            <a:ext cx="12192000" cy="8125968"/>
          </a:xfrm>
          <a:prstGeom prst="rect">
            <a:avLst/>
          </a:prstGeom>
        </p:spPr>
      </p:pic>
      <p:sp>
        <p:nvSpPr>
          <p:cNvPr id="2" name="Title 1"/>
          <p:cNvSpPr>
            <a:spLocks noGrp="1"/>
          </p:cNvSpPr>
          <p:nvPr>
            <p:ph type="title"/>
          </p:nvPr>
        </p:nvSpPr>
        <p:spPr>
          <a:xfrm>
            <a:off x="658800" y="2448000"/>
            <a:ext cx="5143714" cy="732995"/>
          </a:xfrm>
        </p:spPr>
        <p:txBody>
          <a:bodyPr/>
          <a:lstStyle/>
          <a:p>
            <a:r>
              <a:rPr lang="pl-PL" dirty="0"/>
              <a:t>Podstawowe polecenia</a:t>
            </a:r>
            <a:endParaRPr lang="nl-NL" dirty="0"/>
          </a:p>
        </p:txBody>
      </p:sp>
      <p:sp>
        <p:nvSpPr>
          <p:cNvPr id="7" name="Title 1">
            <a:extLst>
              <a:ext uri="{FF2B5EF4-FFF2-40B4-BE49-F238E27FC236}">
                <a16:creationId xmlns:a16="http://schemas.microsoft.com/office/drawing/2014/main" id="{38A6CC17-0BC2-4C18-BCBE-D5D3D321EB33}"/>
              </a:ext>
            </a:extLst>
          </p:cNvPr>
          <p:cNvSpPr txBox="1">
            <a:spLocks/>
          </p:cNvSpPr>
          <p:nvPr/>
        </p:nvSpPr>
        <p:spPr bwMode="gray">
          <a:xfrm>
            <a:off x="1025209" y="3310508"/>
            <a:ext cx="3797117" cy="732995"/>
          </a:xfrm>
          <a:prstGeom prst="roundRect">
            <a:avLst>
              <a:gd name="adj" fmla="val 13738"/>
            </a:avLst>
          </a:prstGeom>
          <a:solidFill>
            <a:srgbClr val="FF6200"/>
          </a:solidFill>
        </p:spPr>
        <p:txBody>
          <a:bodyPr vert="horz" wrap="none" lIns="108000" tIns="108000" rIns="108000" bIns="72000" rtlCol="0" anchor="t" anchorCtr="0">
            <a:spAutoFit/>
          </a:bodyPr>
          <a:lstStyle>
            <a:lvl1pPr algn="l" defTabSz="914400" rtl="0" eaLnBrk="1" latinLnBrk="0" hangingPunct="1">
              <a:lnSpc>
                <a:spcPct val="90000"/>
              </a:lnSpc>
              <a:spcBef>
                <a:spcPct val="0"/>
              </a:spcBef>
              <a:buNone/>
              <a:defRPr sz="3600" b="1" kern="1200" baseline="0">
                <a:solidFill>
                  <a:schemeClr val="bg1"/>
                </a:solidFill>
                <a:latin typeface="+mj-lt"/>
                <a:ea typeface="+mj-ea"/>
                <a:cs typeface="ING Me" pitchFamily="2" charset="0"/>
              </a:defRPr>
            </a:lvl1pPr>
          </a:lstStyle>
          <a:p>
            <a:r>
              <a:rPr lang="pl-PL" dirty="0"/>
              <a:t>W pracy lokalnie</a:t>
            </a:r>
            <a:endParaRPr lang="nl-NL" dirty="0"/>
          </a:p>
        </p:txBody>
      </p:sp>
      <p:sp>
        <p:nvSpPr>
          <p:cNvPr id="8" name="Symbol zastępczy obrazu 7">
            <a:extLst>
              <a:ext uri="{FF2B5EF4-FFF2-40B4-BE49-F238E27FC236}">
                <a16:creationId xmlns:a16="http://schemas.microsoft.com/office/drawing/2014/main" id="{3AA9E150-CABF-427A-845D-FBF9B44DB831}"/>
              </a:ext>
            </a:extLst>
          </p:cNvPr>
          <p:cNvSpPr>
            <a:spLocks noGrp="1"/>
          </p:cNvSpPr>
          <p:nvPr>
            <p:ph type="pic" sz="quarter" idx="17"/>
          </p:nvPr>
        </p:nvSpPr>
        <p:spPr/>
      </p:sp>
    </p:spTree>
    <p:extLst>
      <p:ext uri="{BB962C8B-B14F-4D97-AF65-F5344CB8AC3E}">
        <p14:creationId xmlns:p14="http://schemas.microsoft.com/office/powerpoint/2010/main" val="98392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err="1"/>
              <a:t>Undoing</a:t>
            </a:r>
            <a:r>
              <a:rPr lang="pl-PL" dirty="0"/>
              <a:t> </a:t>
            </a:r>
            <a:r>
              <a:rPr lang="pl-PL" dirty="0" err="1"/>
              <a:t>things</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5103960"/>
          </a:xfrm>
        </p:spPr>
        <p:txBody>
          <a:bodyPr/>
          <a:lstStyle/>
          <a:p>
            <a:r>
              <a:rPr lang="pl-PL" sz="1800" dirty="0"/>
              <a:t>Do zgłębienia tych zaawansowanych opcji:</a:t>
            </a:r>
          </a:p>
          <a:p>
            <a:endParaRPr lang="pl-PL" sz="1800" dirty="0"/>
          </a:p>
          <a:p>
            <a:r>
              <a:rPr lang="pl-PL" sz="1800" dirty="0">
                <a:hlinkClick r:id="rId4"/>
              </a:rPr>
              <a:t>https://git-scm.com/docs/git-revert</a:t>
            </a:r>
            <a:endParaRPr lang="pl-PL" sz="1800" dirty="0"/>
          </a:p>
          <a:p>
            <a:r>
              <a:rPr lang="pl-PL" sz="1800" dirty="0">
                <a:hlinkClick r:id="rId5"/>
              </a:rPr>
              <a:t>https://git-scm.com/docs/git-reset</a:t>
            </a:r>
            <a:endParaRPr lang="pl-PL" sz="1800" dirty="0"/>
          </a:p>
          <a:p>
            <a:r>
              <a:rPr lang="pl-PL" sz="1800" dirty="0">
                <a:hlinkClick r:id="rId6"/>
              </a:rPr>
              <a:t>https://git-scm.com/docs/git-clean</a:t>
            </a:r>
            <a:endParaRPr lang="pl-PL" sz="1800" dirty="0"/>
          </a:p>
          <a:p>
            <a:r>
              <a:rPr lang="pl-PL" sz="1800" dirty="0">
                <a:hlinkClick r:id="rId7"/>
              </a:rPr>
              <a:t>https://git-scm.com/docs/git-reflog</a:t>
            </a:r>
            <a:endParaRPr lang="pl-PL" sz="1800" dirty="0"/>
          </a:p>
          <a:p>
            <a:r>
              <a:rPr lang="pl-PL" sz="1800" dirty="0">
                <a:hlinkClick r:id="rId8"/>
              </a:rPr>
              <a:t>https://git-scm.com/docs/git-rebase</a:t>
            </a:r>
            <a:endParaRPr lang="pl-PL" sz="1800" dirty="0"/>
          </a:p>
          <a:p>
            <a:endParaRPr lang="pl-PL" sz="1800" dirty="0"/>
          </a:p>
          <a:p>
            <a:r>
              <a:rPr lang="pl-PL" sz="1800" dirty="0">
                <a:hlinkClick r:id="rId9"/>
              </a:rPr>
              <a:t>https://git-scm.com/book/en/v2/Git-Basics-Undoing-Things</a:t>
            </a:r>
            <a:endParaRPr lang="pl-PL" sz="1800" dirty="0"/>
          </a:p>
          <a:p>
            <a:r>
              <a:rPr lang="pl-PL" sz="1800" dirty="0">
                <a:hlinkClick r:id="rId10"/>
              </a:rPr>
              <a:t>https://www.atlassian.com/git/tutorials/undoing-changes</a:t>
            </a:r>
            <a:endParaRPr lang="pl-PL" sz="1800" dirty="0"/>
          </a:p>
          <a:p>
            <a:endParaRPr lang="pl-PL" sz="1800" dirty="0"/>
          </a:p>
          <a:p>
            <a:endParaRPr lang="pl-PL"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50</a:t>
            </a:fld>
            <a:endParaRPr lang="en-GB" noProof="0" dirty="0"/>
          </a:p>
        </p:txBody>
      </p:sp>
    </p:spTree>
    <p:extLst>
      <p:ext uri="{BB962C8B-B14F-4D97-AF65-F5344CB8AC3E}">
        <p14:creationId xmlns:p14="http://schemas.microsoft.com/office/powerpoint/2010/main" val="2064810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D915978-DC48-40B9-B6D7-D16D6BDD9364}"/>
              </a:ext>
            </a:extLst>
          </p:cNvPr>
          <p:cNvPicPr>
            <a:picLocks noChangeAspect="1"/>
          </p:cNvPicPr>
          <p:nvPr/>
        </p:nvPicPr>
        <p:blipFill>
          <a:blip r:embed="rId3"/>
          <a:stretch>
            <a:fillRect/>
          </a:stretch>
        </p:blipFill>
        <p:spPr>
          <a:xfrm>
            <a:off x="0" y="-633984"/>
            <a:ext cx="12192000" cy="8125968"/>
          </a:xfrm>
          <a:prstGeom prst="rect">
            <a:avLst/>
          </a:prstGeom>
        </p:spPr>
      </p:pic>
      <p:sp>
        <p:nvSpPr>
          <p:cNvPr id="2" name="Title 1"/>
          <p:cNvSpPr>
            <a:spLocks noGrp="1"/>
          </p:cNvSpPr>
          <p:nvPr>
            <p:ph type="title"/>
          </p:nvPr>
        </p:nvSpPr>
        <p:spPr>
          <a:xfrm>
            <a:off x="580741" y="2860595"/>
            <a:ext cx="5770076" cy="732995"/>
          </a:xfrm>
        </p:spPr>
        <p:txBody>
          <a:bodyPr/>
          <a:lstStyle/>
          <a:p>
            <a:r>
              <a:rPr lang="pl-PL" dirty="0" err="1"/>
              <a:t>Workflow</a:t>
            </a:r>
            <a:r>
              <a:rPr lang="pl-PL" dirty="0"/>
              <a:t> i dobre praktyki</a:t>
            </a:r>
            <a:endParaRPr lang="nl-NL" dirty="0"/>
          </a:p>
        </p:txBody>
      </p:sp>
    </p:spTree>
    <p:extLst>
      <p:ext uri="{BB962C8B-B14F-4D97-AF65-F5344CB8AC3E}">
        <p14:creationId xmlns:p14="http://schemas.microsoft.com/office/powerpoint/2010/main" val="3501771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Po co </a:t>
            </a:r>
            <a:r>
              <a:rPr lang="pl-PL" dirty="0" err="1"/>
              <a:t>workflow</a:t>
            </a:r>
            <a:r>
              <a:rPr lang="pl-PL" dirty="0"/>
              <a:t>?</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52</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10" name="Obraz 9">
            <a:extLst>
              <a:ext uri="{FF2B5EF4-FFF2-40B4-BE49-F238E27FC236}">
                <a16:creationId xmlns:a16="http://schemas.microsoft.com/office/drawing/2014/main" id="{7232A1E6-C280-4A17-ACBE-47894A832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96" y="1108513"/>
            <a:ext cx="8683104" cy="5058000"/>
          </a:xfrm>
          <a:prstGeom prst="rect">
            <a:avLst/>
          </a:prstGeom>
        </p:spPr>
      </p:pic>
    </p:spTree>
    <p:extLst>
      <p:ext uri="{BB962C8B-B14F-4D97-AF65-F5344CB8AC3E}">
        <p14:creationId xmlns:p14="http://schemas.microsoft.com/office/powerpoint/2010/main" val="111448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Po co </a:t>
            </a:r>
            <a:r>
              <a:rPr lang="pl-PL" dirty="0" err="1"/>
              <a:t>workflow</a:t>
            </a:r>
            <a:r>
              <a:rPr lang="pl-PL" dirty="0"/>
              <a:t>?</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53</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8" name="Obraz 7">
            <a:extLst>
              <a:ext uri="{FF2B5EF4-FFF2-40B4-BE49-F238E27FC236}">
                <a16:creationId xmlns:a16="http://schemas.microsoft.com/office/drawing/2014/main" id="{40D9C494-564B-49B4-AB8C-9641D0319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92" y="1108513"/>
            <a:ext cx="8721424" cy="5097734"/>
          </a:xfrm>
          <a:prstGeom prst="rect">
            <a:avLst/>
          </a:prstGeom>
        </p:spPr>
      </p:pic>
    </p:spTree>
    <p:extLst>
      <p:ext uri="{BB962C8B-B14F-4D97-AF65-F5344CB8AC3E}">
        <p14:creationId xmlns:p14="http://schemas.microsoft.com/office/powerpoint/2010/main" val="2003554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Development, </a:t>
            </a:r>
            <a:r>
              <a:rPr lang="pl-PL" dirty="0" err="1"/>
              <a:t>release</a:t>
            </a:r>
            <a:r>
              <a:rPr lang="pl-PL" dirty="0"/>
              <a:t> i hot </a:t>
            </a:r>
            <a:r>
              <a:rPr lang="pl-PL" dirty="0" err="1"/>
              <a:t>fixy</a:t>
            </a:r>
            <a:endParaRPr lang="en-GB" dirty="0"/>
          </a:p>
        </p:txBody>
      </p:sp>
      <p:sp>
        <p:nvSpPr>
          <p:cNvPr id="12" name="Content Placeholder 11">
            <a:extLst>
              <a:ext uri="{FF2B5EF4-FFF2-40B4-BE49-F238E27FC236}">
                <a16:creationId xmlns:a16="http://schemas.microsoft.com/office/drawing/2014/main" id="{37C37596-468E-4753-B6D2-86A0A921032E}"/>
              </a:ext>
            </a:extLst>
          </p:cNvPr>
          <p:cNvSpPr>
            <a:spLocks noGrp="1"/>
          </p:cNvSpPr>
          <p:nvPr>
            <p:ph idx="1"/>
          </p:nvPr>
        </p:nvSpPr>
        <p:spPr/>
        <p:txBody>
          <a:bodyPr/>
          <a:lstStyle/>
          <a:p>
            <a:r>
              <a:rPr lang="pl-PL" sz="1800" b="1" dirty="0"/>
              <a:t>Development</a:t>
            </a:r>
          </a:p>
          <a:p>
            <a:pPr marL="342900" indent="-342900">
              <a:buFont typeface="+mj-lt"/>
              <a:buAutoNum type="arabicPeriod"/>
            </a:pPr>
            <a:r>
              <a:rPr lang="pl-PL" sz="1800" dirty="0"/>
              <a:t>Każdy </a:t>
            </a:r>
            <a:r>
              <a:rPr lang="pl-PL" sz="1800" dirty="0" err="1"/>
              <a:t>feature</a:t>
            </a:r>
            <a:r>
              <a:rPr lang="pl-PL" sz="1800" dirty="0"/>
              <a:t>, czyli </a:t>
            </a:r>
            <a:r>
              <a:rPr lang="pl-PL" sz="1800" dirty="0" err="1"/>
              <a:t>task</a:t>
            </a:r>
            <a:r>
              <a:rPr lang="pl-PL" sz="1800" dirty="0"/>
              <a:t>, </a:t>
            </a:r>
            <a:r>
              <a:rPr lang="pl-PL" sz="1800" dirty="0" err="1"/>
              <a:t>bug</a:t>
            </a:r>
            <a:r>
              <a:rPr lang="pl-PL" sz="1800" dirty="0"/>
              <a:t> itp. jest </a:t>
            </a:r>
            <a:r>
              <a:rPr lang="pl-PL" sz="1800" dirty="0" err="1"/>
              <a:t>developowany</a:t>
            </a:r>
            <a:r>
              <a:rPr lang="pl-PL" sz="1800" dirty="0"/>
              <a:t> na oddzielnym </a:t>
            </a:r>
            <a:r>
              <a:rPr lang="pl-PL" sz="1800" dirty="0" err="1"/>
              <a:t>branchu</a:t>
            </a:r>
            <a:r>
              <a:rPr lang="pl-PL" sz="1800" dirty="0"/>
              <a:t> od </a:t>
            </a:r>
            <a:r>
              <a:rPr lang="pl-PL" sz="1800" dirty="0" err="1"/>
              <a:t>developa</a:t>
            </a:r>
            <a:r>
              <a:rPr lang="pl-PL" sz="1800" dirty="0"/>
              <a:t>.</a:t>
            </a:r>
          </a:p>
          <a:p>
            <a:pPr marL="342900" indent="-342900">
              <a:buFont typeface="+mj-lt"/>
              <a:buAutoNum type="arabicPeriod"/>
            </a:pPr>
            <a:r>
              <a:rPr lang="pl-PL" sz="1800" dirty="0" err="1"/>
              <a:t>Feature</a:t>
            </a:r>
            <a:r>
              <a:rPr lang="pl-PL" sz="1800" dirty="0"/>
              <a:t> </a:t>
            </a:r>
            <a:r>
              <a:rPr lang="pl-PL" sz="1800" dirty="0" err="1"/>
              <a:t>branch</a:t>
            </a:r>
            <a:r>
              <a:rPr lang="pl-PL" sz="1800" dirty="0"/>
              <a:t> jest w trakcie dłuższego </a:t>
            </a:r>
            <a:r>
              <a:rPr lang="pl-PL" sz="1800" dirty="0" err="1"/>
              <a:t>developmentu</a:t>
            </a:r>
            <a:r>
              <a:rPr lang="pl-PL" sz="1800" dirty="0"/>
              <a:t> </a:t>
            </a:r>
            <a:r>
              <a:rPr lang="pl-PL" sz="1800" dirty="0" err="1"/>
              <a:t>rebase’owany</a:t>
            </a:r>
            <a:r>
              <a:rPr lang="pl-PL" sz="1800" dirty="0"/>
              <a:t> na bieżąco.</a:t>
            </a:r>
          </a:p>
          <a:p>
            <a:pPr marL="342900" indent="-342900">
              <a:buFont typeface="+mj-lt"/>
              <a:buAutoNum type="arabicPeriod"/>
            </a:pPr>
            <a:r>
              <a:rPr lang="pl-PL" sz="1800" dirty="0"/>
              <a:t>Po zakończonej pracy trzeba go również </a:t>
            </a:r>
            <a:r>
              <a:rPr lang="pl-PL" sz="1800" dirty="0" err="1"/>
              <a:t>zrebase’ować</a:t>
            </a:r>
            <a:r>
              <a:rPr lang="pl-PL" sz="1800" dirty="0"/>
              <a:t> po czym wystawiony zostaje </a:t>
            </a:r>
            <a:r>
              <a:rPr lang="pl-PL" sz="1800" dirty="0" err="1"/>
              <a:t>pull</a:t>
            </a:r>
            <a:r>
              <a:rPr lang="pl-PL" sz="1800" dirty="0"/>
              <a:t> </a:t>
            </a:r>
            <a:r>
              <a:rPr lang="pl-PL" sz="1800" dirty="0" err="1"/>
              <a:t>request</a:t>
            </a:r>
            <a:r>
              <a:rPr lang="pl-PL" sz="1800" dirty="0"/>
              <a:t> / </a:t>
            </a:r>
            <a:r>
              <a:rPr lang="pl-PL" sz="1800" dirty="0" err="1"/>
              <a:t>merge</a:t>
            </a:r>
            <a:r>
              <a:rPr lang="pl-PL" sz="1800" dirty="0"/>
              <a:t> </a:t>
            </a:r>
            <a:r>
              <a:rPr lang="pl-PL" sz="1800" dirty="0" err="1"/>
              <a:t>request</a:t>
            </a:r>
            <a:endParaRPr lang="pl-PL" sz="1800" dirty="0"/>
          </a:p>
          <a:p>
            <a:pPr marL="342900" indent="-342900">
              <a:buFont typeface="+mj-lt"/>
              <a:buAutoNum type="arabicPeriod"/>
            </a:pPr>
            <a:r>
              <a:rPr lang="pl-PL" sz="1800" dirty="0"/>
              <a:t>Po sprawdzeniu </a:t>
            </a:r>
            <a:r>
              <a:rPr lang="pl-PL" sz="1800" dirty="0" err="1"/>
              <a:t>feature</a:t>
            </a:r>
            <a:r>
              <a:rPr lang="pl-PL" sz="1800" dirty="0"/>
              <a:t> </a:t>
            </a:r>
            <a:r>
              <a:rPr lang="pl-PL" sz="1800" dirty="0" err="1"/>
              <a:t>branch</a:t>
            </a:r>
            <a:r>
              <a:rPr lang="pl-PL" sz="1800" dirty="0"/>
              <a:t> jeszcze raz jest </a:t>
            </a:r>
            <a:r>
              <a:rPr lang="pl-PL" sz="1800" dirty="0" err="1"/>
              <a:t>rebase’owany</a:t>
            </a:r>
            <a:r>
              <a:rPr lang="pl-PL" sz="1800" dirty="0"/>
              <a:t>, tym razem także squash wszystkich </a:t>
            </a:r>
            <a:r>
              <a:rPr lang="pl-PL" sz="1800" dirty="0" err="1"/>
              <a:t>commitów</a:t>
            </a:r>
            <a:r>
              <a:rPr lang="pl-PL" sz="1800" dirty="0"/>
              <a:t> do jednego o tytule odpowiadającym </a:t>
            </a:r>
            <a:r>
              <a:rPr lang="pl-PL" sz="1800" dirty="0" err="1"/>
              <a:t>taskowi</a:t>
            </a:r>
            <a:r>
              <a:rPr lang="pl-PL" sz="1800" dirty="0"/>
              <a:t>, np. numer taska i opis</a:t>
            </a:r>
          </a:p>
          <a:p>
            <a:pPr marL="342900" indent="-342900">
              <a:buFont typeface="+mj-lt"/>
              <a:buAutoNum type="arabicPeriod"/>
            </a:pPr>
            <a:r>
              <a:rPr lang="pl-PL" sz="1800" dirty="0"/>
              <a:t>Tak przygotowany </a:t>
            </a:r>
            <a:r>
              <a:rPr lang="pl-PL" sz="1800" dirty="0" err="1"/>
              <a:t>branch</a:t>
            </a:r>
            <a:r>
              <a:rPr lang="pl-PL" sz="1800" dirty="0"/>
              <a:t> zostaje </a:t>
            </a:r>
            <a:r>
              <a:rPr lang="pl-PL" sz="1800" dirty="0" err="1"/>
              <a:t>zmerdżowany</a:t>
            </a:r>
            <a:r>
              <a:rPr lang="pl-PL" sz="1800" dirty="0"/>
              <a:t> do </a:t>
            </a:r>
            <a:r>
              <a:rPr lang="pl-PL" sz="1800" dirty="0" err="1"/>
              <a:t>developa</a:t>
            </a:r>
            <a:r>
              <a:rPr lang="pl-PL" sz="1800" dirty="0"/>
              <a:t> z opcją fast </a:t>
            </a:r>
            <a:r>
              <a:rPr lang="pl-PL" sz="1800" dirty="0" err="1"/>
              <a:t>forward</a:t>
            </a:r>
            <a:endParaRPr lang="pl-PL" sz="1800" dirty="0"/>
          </a:p>
          <a:p>
            <a:endParaRPr lang="pl-PL" sz="1800" dirty="0"/>
          </a:p>
          <a:p>
            <a:r>
              <a:rPr lang="pl-PL" sz="1800" b="1" dirty="0" err="1"/>
              <a:t>Release</a:t>
            </a:r>
            <a:endParaRPr lang="pl-PL" sz="1800" b="1" dirty="0"/>
          </a:p>
          <a:p>
            <a:pPr marL="342900" indent="-342900">
              <a:buFont typeface="+mj-lt"/>
              <a:buAutoNum type="arabicPeriod"/>
            </a:pPr>
            <a:r>
              <a:rPr lang="pl-PL" sz="1800" dirty="0" err="1"/>
              <a:t>Branch</a:t>
            </a:r>
            <a:r>
              <a:rPr lang="pl-PL" sz="1800" dirty="0"/>
              <a:t> </a:t>
            </a:r>
            <a:r>
              <a:rPr lang="pl-PL" sz="1800" dirty="0" err="1"/>
              <a:t>develop</a:t>
            </a:r>
            <a:r>
              <a:rPr lang="pl-PL" sz="1800" dirty="0"/>
              <a:t> zostaje </a:t>
            </a:r>
            <a:r>
              <a:rPr lang="pl-PL" sz="1800" dirty="0" err="1"/>
              <a:t>zmerdżowany</a:t>
            </a:r>
            <a:r>
              <a:rPr lang="pl-PL" sz="1800" dirty="0"/>
              <a:t> do </a:t>
            </a:r>
            <a:r>
              <a:rPr lang="pl-PL" sz="1800" dirty="0" err="1"/>
              <a:t>brancha</a:t>
            </a:r>
            <a:r>
              <a:rPr lang="pl-PL" sz="1800" dirty="0"/>
              <a:t> master z opcją no fast </a:t>
            </a:r>
            <a:r>
              <a:rPr lang="pl-PL" sz="1800" dirty="0" err="1"/>
              <a:t>forward</a:t>
            </a:r>
            <a:endParaRPr lang="pl-PL" sz="1800" dirty="0"/>
          </a:p>
          <a:p>
            <a:pPr marL="342900" indent="-342900">
              <a:buFont typeface="+mj-lt"/>
              <a:buAutoNum type="arabicPeriod"/>
            </a:pPr>
            <a:r>
              <a:rPr lang="pl-PL" sz="1800" dirty="0" err="1"/>
              <a:t>Branch</a:t>
            </a:r>
            <a:r>
              <a:rPr lang="pl-PL" sz="1800" dirty="0"/>
              <a:t> master zostaje oznaczony </a:t>
            </a:r>
            <a:r>
              <a:rPr lang="pl-PL" sz="1800" dirty="0" err="1"/>
              <a:t>tagiem</a:t>
            </a:r>
            <a:r>
              <a:rPr lang="pl-PL" sz="1800" dirty="0"/>
              <a:t> z numerem </a:t>
            </a:r>
            <a:r>
              <a:rPr lang="pl-PL" sz="1800" dirty="0" err="1"/>
              <a:t>builda</a:t>
            </a:r>
            <a:endParaRPr lang="pl-PL" sz="1800" dirty="0"/>
          </a:p>
          <a:p>
            <a:endParaRPr lang="pl-PL" sz="1800" dirty="0"/>
          </a:p>
          <a:p>
            <a:r>
              <a:rPr lang="pl-PL" sz="1800" b="1" dirty="0"/>
              <a:t>Hot </a:t>
            </a:r>
            <a:r>
              <a:rPr lang="pl-PL" sz="1800" b="1" dirty="0" err="1"/>
              <a:t>Fix</a:t>
            </a:r>
            <a:endParaRPr lang="pl-PL" sz="1800" b="1" dirty="0"/>
          </a:p>
          <a:p>
            <a:pPr marL="342900" indent="-342900">
              <a:buFont typeface="+mj-lt"/>
              <a:buAutoNum type="arabicPeriod"/>
            </a:pPr>
            <a:r>
              <a:rPr lang="pl-PL" sz="1800" dirty="0"/>
              <a:t>Pilna naprawa </a:t>
            </a:r>
            <a:r>
              <a:rPr lang="pl-PL" sz="1800" dirty="0" err="1"/>
              <a:t>buga</a:t>
            </a:r>
            <a:r>
              <a:rPr lang="pl-PL" sz="1800" dirty="0"/>
              <a:t> odbywa się na </a:t>
            </a:r>
            <a:r>
              <a:rPr lang="pl-PL" sz="1800" dirty="0" err="1"/>
              <a:t>branchu</a:t>
            </a:r>
            <a:r>
              <a:rPr lang="pl-PL" sz="1800" dirty="0"/>
              <a:t> od mastera (poza tym identyczne zasady jak dla </a:t>
            </a:r>
            <a:r>
              <a:rPr lang="pl-PL" sz="1800" dirty="0" err="1"/>
              <a:t>developmentu</a:t>
            </a:r>
            <a:r>
              <a:rPr lang="pl-PL" sz="1800" dirty="0"/>
              <a:t>). </a:t>
            </a:r>
          </a:p>
          <a:p>
            <a:pPr marL="342900" indent="-342900">
              <a:buFont typeface="+mj-lt"/>
              <a:buAutoNum type="arabicPeriod"/>
            </a:pPr>
            <a:r>
              <a:rPr lang="pl-PL" sz="1800" dirty="0"/>
              <a:t>Następnie </a:t>
            </a:r>
            <a:r>
              <a:rPr lang="pl-PL" sz="1800" dirty="0" err="1"/>
              <a:t>commit</a:t>
            </a:r>
            <a:r>
              <a:rPr lang="pl-PL" sz="1800" dirty="0"/>
              <a:t> hot </a:t>
            </a:r>
            <a:r>
              <a:rPr lang="pl-PL" sz="1800" dirty="0" err="1"/>
              <a:t>fixowy</a:t>
            </a:r>
            <a:r>
              <a:rPr lang="pl-PL" sz="1800" dirty="0"/>
              <a:t> zostaje </a:t>
            </a:r>
            <a:r>
              <a:rPr lang="pl-PL" sz="1800" dirty="0" err="1"/>
              <a:t>cherry-pickiem</a:t>
            </a:r>
            <a:r>
              <a:rPr lang="pl-PL" sz="1800" dirty="0"/>
              <a:t> dodany do </a:t>
            </a:r>
            <a:r>
              <a:rPr lang="pl-PL" sz="1800" dirty="0" err="1"/>
              <a:t>brancha</a:t>
            </a:r>
            <a:r>
              <a:rPr lang="pl-PL" sz="1800" dirty="0"/>
              <a:t> </a:t>
            </a:r>
            <a:r>
              <a:rPr lang="pl-PL" sz="1800" dirty="0" err="1"/>
              <a:t>develop</a:t>
            </a:r>
            <a:r>
              <a:rPr lang="pl-PL" sz="1800" dirty="0"/>
              <a:t>.</a:t>
            </a:r>
            <a:endParaRPr lang="en-US" sz="1800" dirty="0"/>
          </a:p>
        </p:txBody>
      </p:sp>
      <p:sp>
        <p:nvSpPr>
          <p:cNvPr id="7" name="Rectangle 104">
            <a:extLst>
              <a:ext uri="{FF2B5EF4-FFF2-40B4-BE49-F238E27FC236}">
                <a16:creationId xmlns:a16="http://schemas.microsoft.com/office/drawing/2014/main" id="{CBAB752A-57BF-40F8-B283-665FD90AFDF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4" name="Slide Number Placeholder 3">
            <a:extLst>
              <a:ext uri="{FF2B5EF4-FFF2-40B4-BE49-F238E27FC236}">
                <a16:creationId xmlns:a16="http://schemas.microsoft.com/office/drawing/2014/main" id="{05A9D709-E13C-47CE-B30D-EE0372D1F05E}"/>
              </a:ext>
            </a:extLst>
          </p:cNvPr>
          <p:cNvSpPr>
            <a:spLocks noGrp="1"/>
          </p:cNvSpPr>
          <p:nvPr>
            <p:ph type="sldNum" sz="quarter" idx="11"/>
          </p:nvPr>
        </p:nvSpPr>
        <p:spPr/>
        <p:txBody>
          <a:bodyPr/>
          <a:lstStyle/>
          <a:p>
            <a:fld id="{DDD2A080-DA64-4F5C-9131-47EB793B4410}" type="slidenum">
              <a:rPr lang="en-GB" noProof="0" smtClean="0"/>
              <a:pPr/>
              <a:t>54</a:t>
            </a:fld>
            <a:endParaRPr lang="en-GB" noProof="0" dirty="0"/>
          </a:p>
        </p:txBody>
      </p:sp>
    </p:spTree>
    <p:extLst>
      <p:ext uri="{BB962C8B-B14F-4D97-AF65-F5344CB8AC3E}">
        <p14:creationId xmlns:p14="http://schemas.microsoft.com/office/powerpoint/2010/main" val="3169845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163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Rozpoczęcie pracy lokalnie</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p:txBody>
          <a:bodyPr/>
          <a:lstStyle/>
          <a:p>
            <a:r>
              <a:rPr lang="pl-PL" sz="1800" b="1" spc="-30" dirty="0"/>
              <a:t>Git </a:t>
            </a:r>
            <a:r>
              <a:rPr lang="pl-PL" sz="1800" b="1" spc="-30" dirty="0" err="1"/>
              <a:t>init</a:t>
            </a:r>
            <a:endParaRPr lang="pl-PL" sz="1800" b="1" spc="-30" dirty="0"/>
          </a:p>
          <a:p>
            <a:r>
              <a:rPr lang="en-GB" sz="1800" dirty="0">
                <a:hlinkClick r:id="rId4"/>
              </a:rPr>
              <a:t>https://git-scm.com/docs/git-init</a:t>
            </a:r>
            <a:endParaRPr lang="pl-PL" sz="1800" dirty="0"/>
          </a:p>
          <a:p>
            <a:endParaRPr lang="pl-PL" sz="1800" dirty="0"/>
          </a:p>
          <a:p>
            <a:r>
              <a:rPr lang="pl-PL" sz="1800" dirty="0"/>
              <a:t>Dzięki tej komendzie w miejscu, w którym jej użyjesz, powstanie zupełnie nowe repozytorium gotowe do działania.</a:t>
            </a:r>
          </a:p>
          <a:p>
            <a:endParaRPr lang="pl-PL" sz="180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pic>
        <p:nvPicPr>
          <p:cNvPr id="8" name="Symbol zastępczy zawartości 5">
            <a:extLst>
              <a:ext uri="{FF2B5EF4-FFF2-40B4-BE49-F238E27FC236}">
                <a16:creationId xmlns:a16="http://schemas.microsoft.com/office/drawing/2014/main" id="{A0496492-7E2A-4F12-9F3B-89C768803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392" y="2748854"/>
            <a:ext cx="9059796" cy="1950201"/>
          </a:xfrm>
          <a:prstGeom prst="rect">
            <a:avLst/>
          </a:prstGeom>
        </p:spPr>
      </p:pic>
    </p:spTree>
    <p:extLst>
      <p:ext uri="{BB962C8B-B14F-4D97-AF65-F5344CB8AC3E}">
        <p14:creationId xmlns:p14="http://schemas.microsoft.com/office/powerpoint/2010/main" val="92628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Gdzie jesteśmy i dokąd zmierzamy</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p:txBody>
          <a:bodyPr/>
          <a:lstStyle/>
          <a:p>
            <a:r>
              <a:rPr lang="pl-PL" sz="1800" b="1" spc="-30" dirty="0"/>
              <a:t>Git status</a:t>
            </a:r>
          </a:p>
          <a:p>
            <a:r>
              <a:rPr lang="en-GB" sz="1800" dirty="0">
                <a:hlinkClick r:id="rId4"/>
              </a:rPr>
              <a:t>https://git-scm.com/docs/git-status</a:t>
            </a:r>
            <a:endParaRPr lang="en-GB" sz="1800" dirty="0"/>
          </a:p>
          <a:p>
            <a:endParaRPr lang="pl-PL" sz="1800" b="1" spc="-30" dirty="0"/>
          </a:p>
          <a:p>
            <a:pPr marL="285750" indent="-285750">
              <a:buFont typeface="Arial" panose="020B0604020202020204" pitchFamily="34" charset="0"/>
              <a:buChar char="•"/>
            </a:pPr>
            <a:r>
              <a:rPr lang="pl-PL" sz="1800" dirty="0"/>
              <a:t>Pozwala na zorientowanie się jaki jest aktualny stan repozytorium:</a:t>
            </a:r>
          </a:p>
          <a:p>
            <a:pPr marL="285750" indent="-285750">
              <a:buFont typeface="Arial" panose="020B0604020202020204" pitchFamily="34" charset="0"/>
              <a:buChar char="•"/>
            </a:pPr>
            <a:r>
              <a:rPr lang="pl-PL" sz="1800" dirty="0"/>
              <a:t>jakie pliki zostały zmienione, </a:t>
            </a:r>
          </a:p>
          <a:p>
            <a:pPr marL="285750" indent="-285750">
              <a:buFont typeface="Arial" panose="020B0604020202020204" pitchFamily="34" charset="0"/>
              <a:buChar char="•"/>
            </a:pPr>
            <a:r>
              <a:rPr lang="pl-PL" sz="1800" dirty="0"/>
              <a:t>jakie pliki zostały dodane, </a:t>
            </a:r>
          </a:p>
          <a:p>
            <a:pPr marL="285750" indent="-285750">
              <a:buFont typeface="Arial" panose="020B0604020202020204" pitchFamily="34" charset="0"/>
              <a:buChar char="•"/>
            </a:pPr>
            <a:r>
              <a:rPr lang="pl-PL" sz="1800" dirty="0"/>
              <a:t>jakie pliki zostały przeniesione, </a:t>
            </a:r>
          </a:p>
          <a:p>
            <a:pPr marL="285750" indent="-285750">
              <a:buFont typeface="Arial" panose="020B0604020202020204" pitchFamily="34" charset="0"/>
              <a:buChar char="•"/>
            </a:pPr>
            <a:r>
              <a:rPr lang="pl-PL" sz="1800" dirty="0"/>
              <a:t>Które zmiany są już dodane do indeksu,</a:t>
            </a:r>
          </a:p>
          <a:p>
            <a:pPr marL="285750" indent="-285750">
              <a:buFont typeface="Arial" panose="020B0604020202020204" pitchFamily="34" charset="0"/>
              <a:buChar char="•"/>
            </a:pPr>
            <a:r>
              <a:rPr lang="pl-PL" sz="1800" dirty="0"/>
              <a:t>czy masz aktualny stan </a:t>
            </a:r>
            <a:r>
              <a:rPr lang="pl-PL" sz="1800" b="1" dirty="0"/>
              <a:t>z pobranym </a:t>
            </a:r>
            <a:r>
              <a:rPr lang="pl-PL" sz="1800" dirty="0"/>
              <a:t>repozytorium zdalnym, </a:t>
            </a:r>
          </a:p>
          <a:p>
            <a:pPr marL="285750" indent="-285750">
              <a:buFont typeface="Arial" panose="020B0604020202020204" pitchFamily="34" charset="0"/>
              <a:buChar char="•"/>
            </a:pPr>
            <a:r>
              <a:rPr lang="pl-PL" sz="1800" dirty="0"/>
              <a:t>czy jesteś w trybie konfliktu, </a:t>
            </a:r>
          </a:p>
          <a:p>
            <a:pPr marL="285750" indent="-285750">
              <a:buFont typeface="Arial" panose="020B0604020202020204" pitchFamily="34" charset="0"/>
              <a:buChar char="•"/>
            </a:pPr>
            <a:r>
              <a:rPr lang="pl-PL" sz="1800" dirty="0"/>
              <a:t>czy jesteś w trakcie </a:t>
            </a:r>
            <a:r>
              <a:rPr lang="pl-PL" sz="1800" dirty="0" err="1"/>
              <a:t>rebase</a:t>
            </a:r>
            <a:endParaRPr lang="pl-PL" sz="1800" dirty="0"/>
          </a:p>
          <a:p>
            <a:endParaRPr lang="pl-PL" sz="1800" spc="-30" dirty="0"/>
          </a:p>
          <a:p>
            <a:r>
              <a:rPr lang="pl-PL" sz="1800" spc="-30" dirty="0"/>
              <a:t>Czytajcie zwrotkę z tego polecenia, tam jest wszystko bardzo ładnie i czytelnie napisane.</a:t>
            </a:r>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2" name="Rectangle 1">
            <a:hlinkClick r:id="rId5"/>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409695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Gdzie jesteśmy i dokąd zmierzamy</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p:txBody>
          <a:bodyPr/>
          <a:lstStyle/>
          <a:p>
            <a:r>
              <a:rPr lang="pl-PL" sz="1800" b="1" spc="-30" dirty="0"/>
              <a:t>Git status</a:t>
            </a:r>
          </a:p>
          <a:p>
            <a:endParaRPr lang="pl-PL" sz="180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11" name="pole tekstowe 10">
            <a:extLst>
              <a:ext uri="{FF2B5EF4-FFF2-40B4-BE49-F238E27FC236}">
                <a16:creationId xmlns:a16="http://schemas.microsoft.com/office/drawing/2014/main" id="{047C953D-8130-4157-BB53-007538722062}"/>
              </a:ext>
            </a:extLst>
          </p:cNvPr>
          <p:cNvSpPr txBox="1"/>
          <p:nvPr/>
        </p:nvSpPr>
        <p:spPr>
          <a:xfrm>
            <a:off x="657393" y="1789889"/>
            <a:ext cx="10875570" cy="217864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08000" tIns="108000" rIns="108000" bIns="108000" rtlCol="0">
            <a:spAutoFit/>
          </a:bodyPr>
          <a:lstStyle/>
          <a:p>
            <a:pPr>
              <a:lnSpc>
                <a:spcPct val="90000"/>
              </a:lnSpc>
            </a:pPr>
            <a:r>
              <a:rPr lang="en-US" sz="1400" dirty="0">
                <a:solidFill>
                  <a:schemeClr val="bg1">
                    <a:lumMod val="85000"/>
                  </a:schemeClr>
                </a:solidFill>
                <a:latin typeface="Consolas" panose="020B0609020204030204" pitchFamily="49" charset="0"/>
              </a:rPr>
              <a:t>$ git status</a:t>
            </a:r>
          </a:p>
          <a:p>
            <a:pPr>
              <a:lnSpc>
                <a:spcPct val="90000"/>
              </a:lnSpc>
            </a:pPr>
            <a:r>
              <a:rPr lang="en-US" sz="1400" dirty="0">
                <a:solidFill>
                  <a:schemeClr val="bg1">
                    <a:lumMod val="85000"/>
                  </a:schemeClr>
                </a:solidFill>
                <a:latin typeface="Consolas" panose="020B0609020204030204" pitchFamily="49" charset="0"/>
              </a:rPr>
              <a:t>On branch master</a:t>
            </a:r>
          </a:p>
          <a:p>
            <a:pPr>
              <a:lnSpc>
                <a:spcPct val="90000"/>
              </a:lnSpc>
            </a:pPr>
            <a:r>
              <a:rPr lang="en-US" sz="1400" dirty="0">
                <a:solidFill>
                  <a:schemeClr val="bg1">
                    <a:lumMod val="85000"/>
                  </a:schemeClr>
                </a:solidFill>
                <a:latin typeface="Consolas" panose="020B0609020204030204" pitchFamily="49" charset="0"/>
              </a:rPr>
              <a:t>No commits yet</a:t>
            </a:r>
          </a:p>
          <a:p>
            <a:pPr>
              <a:lnSpc>
                <a:spcPct val="90000"/>
              </a:lnSpc>
            </a:pPr>
            <a:r>
              <a:rPr lang="en-US" sz="1400" dirty="0">
                <a:solidFill>
                  <a:schemeClr val="bg1">
                    <a:lumMod val="85000"/>
                  </a:schemeClr>
                </a:solidFill>
                <a:latin typeface="Consolas" panose="020B0609020204030204" pitchFamily="49" charset="0"/>
              </a:rPr>
              <a:t>Changes to be committed:</a:t>
            </a:r>
          </a:p>
          <a:p>
            <a:pPr>
              <a:lnSpc>
                <a:spcPct val="90000"/>
              </a:lnSpc>
            </a:pPr>
            <a:r>
              <a:rPr lang="en-US" sz="1400" dirty="0">
                <a:solidFill>
                  <a:schemeClr val="bg1">
                    <a:lumMod val="85000"/>
                  </a:schemeClr>
                </a:solidFill>
                <a:latin typeface="Consolas" panose="020B0609020204030204" pitchFamily="49" charset="0"/>
              </a:rPr>
              <a:t>  (use "git rm --cached &lt;file&gt;..." to </a:t>
            </a:r>
            <a:r>
              <a:rPr lang="en-US" sz="1400" dirty="0" err="1">
                <a:solidFill>
                  <a:schemeClr val="bg1">
                    <a:lumMod val="85000"/>
                  </a:schemeClr>
                </a:solidFill>
                <a:latin typeface="Consolas" panose="020B0609020204030204" pitchFamily="49" charset="0"/>
              </a:rPr>
              <a:t>unstage</a:t>
            </a:r>
            <a:r>
              <a:rPr lang="en-US" sz="1400" dirty="0">
                <a:solidFill>
                  <a:schemeClr val="bg1">
                    <a:lumMod val="85000"/>
                  </a:schemeClr>
                </a:solidFill>
                <a:latin typeface="Consolas" panose="020B0609020204030204" pitchFamily="49" charset="0"/>
              </a:rPr>
              <a:t>)</a:t>
            </a:r>
          </a:p>
          <a:p>
            <a:pPr>
              <a:lnSpc>
                <a:spcPct val="90000"/>
              </a:lnSpc>
            </a:pPr>
            <a:r>
              <a:rPr lang="en-US" sz="1400" dirty="0">
                <a:solidFill>
                  <a:schemeClr val="bg1">
                    <a:lumMod val="85000"/>
                  </a:schemeClr>
                </a:solidFill>
                <a:latin typeface="Consolas" panose="020B0609020204030204" pitchFamily="49" charset="0"/>
              </a:rPr>
              <a:t>        new file:   nowy1.txt</a:t>
            </a:r>
          </a:p>
          <a:p>
            <a:pPr>
              <a:lnSpc>
                <a:spcPct val="90000"/>
              </a:lnSpc>
            </a:pPr>
            <a:r>
              <a:rPr lang="en-US" sz="1400" dirty="0">
                <a:solidFill>
                  <a:schemeClr val="bg1">
                    <a:lumMod val="85000"/>
                  </a:schemeClr>
                </a:solidFill>
                <a:latin typeface="Consolas" panose="020B0609020204030204" pitchFamily="49" charset="0"/>
              </a:rPr>
              <a:t>Untracked files:</a:t>
            </a:r>
          </a:p>
          <a:p>
            <a:pPr>
              <a:lnSpc>
                <a:spcPct val="90000"/>
              </a:lnSpc>
            </a:pPr>
            <a:r>
              <a:rPr lang="en-US" sz="1400" dirty="0">
                <a:solidFill>
                  <a:schemeClr val="bg1">
                    <a:lumMod val="85000"/>
                  </a:schemeClr>
                </a:solidFill>
                <a:latin typeface="Consolas" panose="020B0609020204030204" pitchFamily="49" charset="0"/>
              </a:rPr>
              <a:t>  (use "git add &lt;file&gt;..." to include in what will be committed)</a:t>
            </a:r>
          </a:p>
          <a:p>
            <a:pPr>
              <a:lnSpc>
                <a:spcPct val="90000"/>
              </a:lnSpc>
            </a:pPr>
            <a:r>
              <a:rPr lang="en-US" sz="1400" dirty="0">
                <a:solidFill>
                  <a:schemeClr val="bg1">
                    <a:lumMod val="85000"/>
                  </a:schemeClr>
                </a:solidFill>
                <a:latin typeface="Consolas" panose="020B0609020204030204" pitchFamily="49" charset="0"/>
              </a:rPr>
              <a:t>        nowy2.txt</a:t>
            </a:r>
          </a:p>
          <a:p>
            <a:endParaRPr lang="pl-PL" sz="14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62939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pl-PL" dirty="0"/>
              <a:t>Gdzie jesteśmy i dokąd zmierzamy</a:t>
            </a:r>
            <a:endParaRPr lang="en-GB" dirty="0"/>
          </a:p>
        </p:txBody>
      </p:sp>
      <p:sp>
        <p:nvSpPr>
          <p:cNvPr id="4" name="Rectangle 3">
            <a:hlinkClick r:id="rId3"/>
            <a:extLst>
              <a:ext uri="{FF2B5EF4-FFF2-40B4-BE49-F238E27FC236}">
                <a16:creationId xmlns:a16="http://schemas.microsoft.com/office/drawing/2014/main" id="{1784C183-0777-4D7A-B257-E222944F7E23}"/>
              </a:ext>
            </a:extLst>
          </p:cNvPr>
          <p:cNvSpPr/>
          <p:nvPr/>
        </p:nvSpPr>
        <p:spPr>
          <a:xfrm>
            <a:off x="4129548" y="4456169"/>
            <a:ext cx="2664952" cy="2428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7" name="Rectangle 104">
            <a:extLst>
              <a:ext uri="{FF2B5EF4-FFF2-40B4-BE49-F238E27FC236}">
                <a16:creationId xmlns:a16="http://schemas.microsoft.com/office/drawing/2014/main" id="{46808AF5-796E-4823-881E-CBD1964EC52E}"/>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6" name="Content Placeholder 5">
            <a:extLst>
              <a:ext uri="{FF2B5EF4-FFF2-40B4-BE49-F238E27FC236}">
                <a16:creationId xmlns:a16="http://schemas.microsoft.com/office/drawing/2014/main" id="{C4EE21DF-FA78-428E-8C29-939E3470E031}"/>
              </a:ext>
            </a:extLst>
          </p:cNvPr>
          <p:cNvSpPr>
            <a:spLocks noGrp="1"/>
          </p:cNvSpPr>
          <p:nvPr>
            <p:ph idx="1"/>
          </p:nvPr>
        </p:nvSpPr>
        <p:spPr>
          <a:xfrm>
            <a:off x="659008" y="1141197"/>
            <a:ext cx="10875600" cy="4608290"/>
          </a:xfrm>
        </p:spPr>
        <p:txBody>
          <a:bodyPr/>
          <a:lstStyle/>
          <a:p>
            <a:r>
              <a:rPr lang="pl-PL" sz="1800" b="1" spc="-30" dirty="0"/>
              <a:t>Git status</a:t>
            </a:r>
          </a:p>
          <a:p>
            <a:r>
              <a:rPr lang="pl-PL" sz="1800" dirty="0"/>
              <a:t>Najbardziej przydatne parametry:</a:t>
            </a:r>
            <a:endParaRPr lang="en-GB" sz="1800" dirty="0"/>
          </a:p>
          <a:p>
            <a:endParaRPr lang="pl-PL" sz="1800" b="1" spc="-30" dirty="0"/>
          </a:p>
          <a:p>
            <a:pPr marL="0" lvl="1" indent="0">
              <a:buNone/>
            </a:pPr>
            <a:r>
              <a:rPr lang="pl-PL" dirty="0"/>
              <a:t>Kompaktowy status</a:t>
            </a:r>
          </a:p>
          <a:p>
            <a:pPr marL="0" lvl="1" indent="0">
              <a:buNone/>
            </a:pPr>
            <a:r>
              <a:rPr lang="pl-PL" dirty="0"/>
              <a:t>--</a:t>
            </a:r>
            <a:r>
              <a:rPr lang="pl-PL" dirty="0" err="1"/>
              <a:t>short</a:t>
            </a:r>
            <a:r>
              <a:rPr lang="pl-PL" dirty="0"/>
              <a:t> lub w skrócie –s</a:t>
            </a:r>
          </a:p>
          <a:p>
            <a:pPr marL="0" lvl="1" indent="0">
              <a:buNone/>
            </a:pPr>
            <a:endParaRPr lang="pl-PL" dirty="0"/>
          </a:p>
          <a:p>
            <a:pPr marL="0" lvl="1" indent="0">
              <a:buNone/>
            </a:pPr>
            <a:r>
              <a:rPr lang="pl-PL" dirty="0" err="1"/>
              <a:t>Elaboratywny</a:t>
            </a:r>
            <a:r>
              <a:rPr lang="pl-PL" dirty="0"/>
              <a:t> status</a:t>
            </a:r>
          </a:p>
          <a:p>
            <a:pPr marL="0" lvl="1" indent="0">
              <a:buNone/>
            </a:pPr>
            <a:r>
              <a:rPr lang="pl-PL" dirty="0"/>
              <a:t>--</a:t>
            </a:r>
            <a:r>
              <a:rPr lang="pl-PL" dirty="0" err="1"/>
              <a:t>verbose</a:t>
            </a:r>
            <a:r>
              <a:rPr lang="pl-PL" dirty="0"/>
              <a:t> lub w skrócie –v</a:t>
            </a:r>
          </a:p>
          <a:p>
            <a:pPr marL="0" lvl="1" indent="0">
              <a:buNone/>
            </a:pPr>
            <a:endParaRPr lang="pl-PL" dirty="0"/>
          </a:p>
          <a:p>
            <a:pPr marL="0" lvl="1" indent="0">
              <a:buNone/>
            </a:pPr>
            <a:r>
              <a:rPr lang="pl-PL" dirty="0" err="1"/>
              <a:t>Parsowalny</a:t>
            </a:r>
            <a:r>
              <a:rPr lang="pl-PL" dirty="0"/>
              <a:t> status</a:t>
            </a:r>
          </a:p>
          <a:p>
            <a:pPr marL="0" lvl="1" indent="0">
              <a:buNone/>
            </a:pPr>
            <a:r>
              <a:rPr lang="pl-PL" dirty="0"/>
              <a:t>--</a:t>
            </a:r>
            <a:r>
              <a:rPr lang="pl-PL" dirty="0" err="1"/>
              <a:t>porcelain</a:t>
            </a:r>
            <a:endParaRPr lang="pl-PL" dirty="0"/>
          </a:p>
          <a:p>
            <a:pPr marL="0" lvl="1" indent="0">
              <a:buNone/>
            </a:pPr>
            <a:endParaRPr lang="pl-PL" dirty="0"/>
          </a:p>
          <a:p>
            <a:pPr marL="0" lvl="1" indent="0">
              <a:buNone/>
            </a:pPr>
            <a:r>
              <a:rPr lang="pl-PL" dirty="0"/>
              <a:t>Łącznie z obiektami ignorowanymi</a:t>
            </a:r>
          </a:p>
          <a:p>
            <a:pPr marL="0" lvl="1" indent="0">
              <a:buNone/>
            </a:pPr>
            <a:r>
              <a:rPr lang="pl-PL" dirty="0"/>
              <a:t>--</a:t>
            </a:r>
            <a:r>
              <a:rPr lang="pl-PL" dirty="0" err="1"/>
              <a:t>ignored</a:t>
            </a:r>
            <a:endParaRPr lang="pl-PL" dirty="0"/>
          </a:p>
          <a:p>
            <a:endParaRPr lang="en-GB" sz="1800" spc="-30" dirty="0"/>
          </a:p>
        </p:txBody>
      </p:sp>
      <p:sp>
        <p:nvSpPr>
          <p:cNvPr id="5" name="Slide Number Placeholder 4">
            <a:extLst>
              <a:ext uri="{FF2B5EF4-FFF2-40B4-BE49-F238E27FC236}">
                <a16:creationId xmlns:a16="http://schemas.microsoft.com/office/drawing/2014/main" id="{C925E698-544E-42C4-8048-3FF06B1C46C5}"/>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2" name="Rectangle 1">
            <a:hlinkClick r:id="rId4"/>
            <a:extLst>
              <a:ext uri="{FF2B5EF4-FFF2-40B4-BE49-F238E27FC236}">
                <a16:creationId xmlns:a16="http://schemas.microsoft.com/office/drawing/2014/main" id="{0670B6AD-DB23-4AAA-9D40-F42BD1960F4D}"/>
              </a:ext>
            </a:extLst>
          </p:cNvPr>
          <p:cNvSpPr/>
          <p:nvPr/>
        </p:nvSpPr>
        <p:spPr>
          <a:xfrm>
            <a:off x="6623852" y="5463737"/>
            <a:ext cx="1962150" cy="285750"/>
          </a:xfrm>
          <a:prstGeom prst="rect">
            <a:avLst/>
          </a:prstGeom>
          <a:solidFill>
            <a:schemeClr val="bg1">
              <a:alpha val="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Tree>
    <p:extLst>
      <p:ext uri="{BB962C8B-B14F-4D97-AF65-F5344CB8AC3E}">
        <p14:creationId xmlns:p14="http://schemas.microsoft.com/office/powerpoint/2010/main" val="41241526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2 Examples files 16x9 Nov 2020" id="{43CEB734-7FB2-4A54-B0B2-276358D74DCB}" vid="{FF2ADFC5-8883-4B8A-A001-B69D34986DAE}"/>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OI Document" ma:contentTypeID="0x01010053927DD08980124A97E8EFD9240A9C8A01007F0B0CFAAD2EFF418E79403799055D4A" ma:contentTypeVersion="60" ma:contentTypeDescription="Create a new document." ma:contentTypeScope="" ma:versionID="6db27cdc0cf307248bff7beb2385be9f">
  <xsd:schema xmlns:xsd="http://www.w3.org/2001/XMLSchema" xmlns:xs="http://www.w3.org/2001/XMLSchema" xmlns:p="http://schemas.microsoft.com/office/2006/metadata/properties" xmlns:ns1="http://schemas.microsoft.com/sharepoint/v3" xmlns:ns2="a757113b-2d5e-4e4d-9c58-e53e9cd27d41" xmlns:ns3="7d817053-aa7f-46c9-89bf-5dc327ef462a" targetNamespace="http://schemas.microsoft.com/office/2006/metadata/properties" ma:root="true" ma:fieldsID="af90c13dbef069c686ceaed77927a542" ns1:_="" ns2:_="" ns3:_="">
    <xsd:import namespace="http://schemas.microsoft.com/sharepoint/v3"/>
    <xsd:import namespace="a757113b-2d5e-4e4d-9c58-e53e9cd27d41"/>
    <xsd:import namespace="7d817053-aa7f-46c9-89bf-5dc327ef462a"/>
    <xsd:element name="properties">
      <xsd:complexType>
        <xsd:sequence>
          <xsd:element name="documentManagement">
            <xsd:complexType>
              <xsd:all>
                <xsd:element ref="ns1:PublishingContact" minOccurs="0"/>
                <xsd:element ref="ns1:Author" minOccurs="0"/>
                <xsd:element ref="ns1:Editor" minOccurs="0"/>
                <xsd:element ref="ns1:_UIVersionString" minOccurs="0"/>
                <xsd:element ref="ns1:File_x0020_Type" minOccurs="0"/>
                <xsd:element ref="ns1:_ModerationStatus" minOccurs="0"/>
                <xsd:element ref="ns2:k6fe0281133a405d9a546ef3eeed0fab" minOccurs="0"/>
                <xsd:element ref="ns2:TaxCatchAll" minOccurs="0"/>
                <xsd:element ref="ns2:TaxCatchAllLabel" minOccurs="0"/>
                <xsd:element ref="ns1:_dlc_ExpireDateSaved" minOccurs="0"/>
                <xsd:element ref="ns1:_dlc_ExpireDate" minOccurs="0"/>
                <xsd:element ref="ns2:o015fcf302324bb79e4d11d56562ab67" minOccurs="0"/>
                <xsd:element ref="ns3:Page_x002d_tag" minOccurs="0"/>
                <xsd:element ref="ns3:title_x0020_document" minOccurs="0"/>
                <xsd:element ref="ns3:page_x002d_tag_x002d_2" minOccurs="0"/>
                <xsd:element ref="ns2:MailReminder" minOccurs="0"/>
                <xsd:element ref="ns2:Source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thor" ma:index="6"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8"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UIVersionString" ma:index="10" nillable="true" ma:displayName="Version" ma:internalName="_UIVersionString" ma:readOnly="true">
      <xsd:simpleType>
        <xsd:restriction base="dms:Text"/>
      </xsd:simpleType>
    </xsd:element>
    <xsd:element name="File_x0020_Type" ma:index="11" nillable="true" ma:displayName="File Type" ma:hidden="true" ma:internalName="File_x0020_Type" ma:readOnly="true">
      <xsd:simpleType>
        <xsd:restriction base="dms:Text"/>
      </xsd:simpleType>
    </xsd:element>
    <xsd:element name="_ModerationStatus" ma:index="12" nillable="true" ma:displayName="Approval Status" ma:default="0" ma:hidden="true" ma:internalName="_ModerationStatus" ma:readOnly="true">
      <xsd:simpleType>
        <xsd:restriction base="dms:Unknown"/>
      </xsd:simpleType>
    </xsd:element>
    <xsd:element name="_dlc_ExpireDateSaved" ma:index="20" nillable="true" ma:displayName="Original Expiration Date" ma:hidden="true" ma:internalName="_dlc_ExpireDateSaved" ma:readOnly="true">
      <xsd:simpleType>
        <xsd:restriction base="dms:DateTime"/>
      </xsd:simpleType>
    </xsd:element>
    <xsd:element name="_dlc_ExpireDate" ma:index="21"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757113b-2d5e-4e4d-9c58-e53e9cd27d41" elementFormDefault="qualified">
    <xsd:import namespace="http://schemas.microsoft.com/office/2006/documentManagement/types"/>
    <xsd:import namespace="http://schemas.microsoft.com/office/infopath/2007/PartnerControls"/>
    <xsd:element name="k6fe0281133a405d9a546ef3eeed0fab" ma:index="15" nillable="true" ma:taxonomy="true" ma:internalName="k6fe0281133a405d9a546ef3eeed0fab" ma:taxonomyFieldName="OneIntranetRole" ma:displayName="Role" ma:readOnly="false" ma:default="-1;#Global|574d8d97-9af7-43f6-b31f-3e7f4db5adca" ma:fieldId="{46fe0281-133a-405d-9a54-6ef3eeed0fab}" ma:taxonomyMulti="true" ma:sspId="e21919d8-91b0-4fc7-8605-2bebddd9b0be" ma:termSetId="b9368fa3-747c-42c3-8eb4-511c32b517b6" ma:anchorId="00000000-0000-0000-0000-000000000000" ma:open="false" ma:isKeyword="false">
      <xsd:complexType>
        <xsd:sequence>
          <xsd:element ref="pc:Terms" minOccurs="0" maxOccurs="1"/>
        </xsd:sequence>
      </xsd:complexType>
    </xsd:element>
    <xsd:element name="TaxCatchAll" ma:index="17" nillable="true" ma:displayName="Taxonomy Catch All Column" ma:hidden="true" ma:list="{49df3fa4-542c-481f-bf56-5f0a3280edbe}" ma:internalName="TaxCatchAll" ma:showField="CatchAllData" ma:web="a757113b-2d5e-4e4d-9c58-e53e9cd27d41">
      <xsd:complexType>
        <xsd:complexContent>
          <xsd:extension base="dms:MultiChoiceLookup">
            <xsd:sequence>
              <xsd:element name="Value" type="dms:Lookup" maxOccurs="unbounded" minOccurs="0" nillable="true"/>
            </xsd:sequence>
          </xsd:extension>
        </xsd:complexContent>
      </xsd:complexType>
    </xsd:element>
    <xsd:element name="TaxCatchAllLabel" ma:index="18" nillable="true" ma:displayName="Taxonomy Catch All Column1" ma:hidden="true" ma:list="{49df3fa4-542c-481f-bf56-5f0a3280edbe}" ma:internalName="TaxCatchAllLabel" ma:readOnly="true" ma:showField="CatchAllDataLabel" ma:web="a757113b-2d5e-4e4d-9c58-e53e9cd27d41">
      <xsd:complexType>
        <xsd:complexContent>
          <xsd:extension base="dms:MultiChoiceLookup">
            <xsd:sequence>
              <xsd:element name="Value" type="dms:Lookup" maxOccurs="unbounded" minOccurs="0" nillable="true"/>
            </xsd:sequence>
          </xsd:extension>
        </xsd:complexContent>
      </xsd:complexType>
    </xsd:element>
    <xsd:element name="o015fcf302324bb79e4d11d56562ab67" ma:index="22" nillable="true" ma:taxonomy="true" ma:internalName="o015fcf302324bb79e4d11d56562ab67" ma:taxonomyFieldName="OneIntranetNavigationHierarchy" ma:displayName="Navigation Hierarchy" ma:default="-1;#Home|8103e37a-cbd1-44fc-aad4-229d286d8ebb" ma:fieldId="{8015fcf3-0232-4bb7-9e4d-11d56562ab67}" ma:taxonomyMulti="true" ma:sspId="e21919d8-91b0-4fc7-8605-2bebddd9b0be" ma:termSetId="07f8b4a7-38e4-4dbc-abb7-065c55d59005" ma:anchorId="00000000-0000-0000-0000-000000000000" ma:open="false" ma:isKeyword="false">
      <xsd:complexType>
        <xsd:sequence>
          <xsd:element ref="pc:Terms" minOccurs="0" maxOccurs="1"/>
        </xsd:sequence>
      </xsd:complexType>
    </xsd:element>
    <xsd:element name="MailReminder" ma:index="27" nillable="true" ma:displayName="Mail Reminder" ma:internalName="MailReminder">
      <xsd:simpleType>
        <xsd:restriction base="dms:Text"/>
      </xsd:simpleType>
    </xsd:element>
    <xsd:element name="SourceURL" ma:index="28" nillable="true" ma:displayName="SourceURL" ma:internalName="SourceURL">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817053-aa7f-46c9-89bf-5dc327ef462a" elementFormDefault="qualified">
    <xsd:import namespace="http://schemas.microsoft.com/office/2006/documentManagement/types"/>
    <xsd:import namespace="http://schemas.microsoft.com/office/infopath/2007/PartnerControls"/>
    <xsd:element name="Page_x002d_tag" ma:index="23" nillable="true" ma:displayName="Page-tag" ma:default="---" ma:format="Dropdown" ma:indexed="true" ma:internalName="Page_x002d_tag">
      <xsd:simpleType>
        <xsd:restriction base="dms:Choice">
          <xsd:enumeration value="---"/>
          <xsd:enumeration value="Travel"/>
          <xsd:enumeration value="Locations"/>
          <xsd:enumeration value="Communications-branding"/>
          <xsd:enumeration value="Innovation-ING-Labs-branding"/>
          <xsd:enumeration value="email-signature"/>
          <xsd:enumeration value="posters-templates"/>
          <xsd:enumeration value="newsletters-templates"/>
          <xsd:enumeration value="communications-toolkit"/>
          <xsd:enumeration value="Unite"/>
          <xsd:enumeration value="ING Survey Tool"/>
          <xsd:enumeration value="Procurement"/>
          <xsd:enumeration value="Risk"/>
          <xsd:enumeration value="Sponsoring-events"/>
          <xsd:enumeration value="Legal"/>
          <xsd:enumeration value="Finance-tax"/>
          <xsd:enumeration value="Economic-research"/>
        </xsd:restriction>
      </xsd:simpleType>
    </xsd:element>
    <xsd:element name="title_x0020_document" ma:index="24" nillable="true" ma:displayName="title document" ma:internalName="title_x0020_document">
      <xsd:simpleType>
        <xsd:restriction base="dms:Text">
          <xsd:maxLength value="255"/>
        </xsd:restriction>
      </xsd:simpleType>
    </xsd:element>
    <xsd:element name="page_x002d_tag_x002d_2" ma:index="25" nillable="true" ma:displayName="page-tag-2" ma:default="-" ma:format="Dropdown" ma:internalName="page_x002d_tag_x002d_2">
      <xsd:simpleType>
        <xsd:restriction base="dms:Choice">
          <xsd:enumeration value="-"/>
          <xsd:enumeration value="The Unite story"/>
          <xsd:enumeration value="Unite club"/>
          <xsd:enumeration value="Global comms principles"/>
          <xsd:enumeration value="Unite Snapshot"/>
          <xsd:enumeration value="Done in 60 second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ma:index="5"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SourceURL xmlns="a757113b-2d5e-4e4d-9c58-e53e9cd27d41" xsi:nil="true"/>
    <TaxCatchAll xmlns="a757113b-2d5e-4e4d-9c58-e53e9cd27d41">
      <Value>-1</Value>
    </TaxCatchAll>
    <Page_x002d_tag xmlns="7d817053-aa7f-46c9-89bf-5dc327ef462a">---</Page_x002d_tag>
    <title_x0020_document xmlns="7d817053-aa7f-46c9-89bf-5dc327ef462a" xsi:nil="true"/>
    <MailReminder xmlns="a757113b-2d5e-4e4d-9c58-e53e9cd27d41" xsi:nil="true"/>
    <k6fe0281133a405d9a546ef3eeed0fab xmlns="a757113b-2d5e-4e4d-9c58-e53e9cd27d41">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574d8d97-9af7-43f6-b31f-3e7f4db5adca</TermId>
        </TermInfo>
      </Terms>
    </k6fe0281133a405d9a546ef3eeed0fab>
    <o015fcf302324bb79e4d11d56562ab67 xmlns="a757113b-2d5e-4e4d-9c58-e53e9cd27d41">
      <Terms xmlns="http://schemas.microsoft.com/office/infopath/2007/PartnerControls">
        <TermInfo xmlns="http://schemas.microsoft.com/office/infopath/2007/PartnerControls">
          <TermName xmlns="http://schemas.microsoft.com/office/infopath/2007/PartnerControls">Home</TermName>
          <TermId xmlns="http://schemas.microsoft.com/office/infopath/2007/PartnerControls">8103e37a-cbd1-44fc-aad4-229d286d8ebb</TermId>
        </TermInfo>
      </Terms>
    </o015fcf302324bb79e4d11d56562ab67>
    <page_x002d_tag_x002d_2 xmlns="7d817053-aa7f-46c9-89bf-5dc327ef462a">-</page_x002d_tag_x002d_2>
    <PublishingContact xmlns="http://schemas.microsoft.com/sharepoint/v3">
      <UserInfo>
        <DisplayName/>
        <AccountId xsi:nil="true"/>
        <AccountType/>
      </UserInfo>
    </PublishingContact>
  </documentManagement>
</p:properties>
</file>

<file path=customXml/itemProps1.xml><?xml version="1.0" encoding="utf-8"?>
<ds:datastoreItem xmlns:ds="http://schemas.openxmlformats.org/officeDocument/2006/customXml" ds:itemID="{0D82B1A4-D796-4EE7-A24B-47AE6102DC17}">
  <ds:schemaRefs>
    <ds:schemaRef ds:uri="http://schemas.microsoft.com/sharepoint/events"/>
  </ds:schemaRefs>
</ds:datastoreItem>
</file>

<file path=customXml/itemProps2.xml><?xml version="1.0" encoding="utf-8"?>
<ds:datastoreItem xmlns:ds="http://schemas.openxmlformats.org/officeDocument/2006/customXml" ds:itemID="{61746DDD-1956-4DF9-BDAF-AFDF560AF6B1}">
  <ds:schemaRefs>
    <ds:schemaRef ds:uri="http://schemas.microsoft.com/sharepoint/v3/contenttype/forms"/>
  </ds:schemaRefs>
</ds:datastoreItem>
</file>

<file path=customXml/itemProps3.xml><?xml version="1.0" encoding="utf-8"?>
<ds:datastoreItem xmlns:ds="http://schemas.openxmlformats.org/officeDocument/2006/customXml" ds:itemID="{74049AB1-0F04-4131-8501-D599F754E9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57113b-2d5e-4e4d-9c58-e53e9cd27d41"/>
    <ds:schemaRef ds:uri="7d817053-aa7f-46c9-89bf-5dc327ef46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57A85E4-AC22-4B8C-9C3E-AEA721EEEE01}">
  <ds:schemaRefs>
    <ds:schemaRef ds:uri="http://schemas.microsoft.com/office/2006/metadata/properties"/>
    <ds:schemaRef ds:uri="http://schemas.microsoft.com/office/infopath/2007/PartnerControls"/>
    <ds:schemaRef ds:uri="a757113b-2d5e-4e4d-9c58-e53e9cd27d41"/>
    <ds:schemaRef ds:uri="7d817053-aa7f-46c9-89bf-5dc327ef462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Useful-elements-examples-slides-photos-16x9</Template>
  <TotalTime>607</TotalTime>
  <Words>3173</Words>
  <Application>Microsoft Office PowerPoint</Application>
  <PresentationFormat>Panoramiczny</PresentationFormat>
  <Paragraphs>729</Paragraphs>
  <Slides>55</Slides>
  <Notes>54</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55</vt:i4>
      </vt:variant>
    </vt:vector>
  </HeadingPairs>
  <TitlesOfParts>
    <vt:vector size="59" baseType="lpstr">
      <vt:lpstr>ING Me</vt:lpstr>
      <vt:lpstr>Consolas</vt:lpstr>
      <vt:lpstr>Arial</vt:lpstr>
      <vt:lpstr>ING_PP_Template_16x9_April2020</vt:lpstr>
      <vt:lpstr>Git od zera do bohatera</vt:lpstr>
      <vt:lpstr>Zakres</vt:lpstr>
      <vt:lpstr>Wprowadzenie</vt:lpstr>
      <vt:lpstr>Czym się różni Git</vt:lpstr>
      <vt:lpstr>Podstawowe polecenia</vt:lpstr>
      <vt:lpstr>Rozpoczęcie pracy lokalnie</vt:lpstr>
      <vt:lpstr>Gdzie jesteśmy i dokąd zmierzamy</vt:lpstr>
      <vt:lpstr>Gdzie jesteśmy i dokąd zmierzamy</vt:lpstr>
      <vt:lpstr>Gdzie jesteśmy i dokąd zmierzamy</vt:lpstr>
      <vt:lpstr>Dodaj zmianę, przyszykuj commit</vt:lpstr>
      <vt:lpstr>Dodaj zmianę, przyszykuj commit</vt:lpstr>
      <vt:lpstr>Powierz zmiany, będą już bezpieczne na zawsze</vt:lpstr>
      <vt:lpstr>Powierz zmiany, będą już bezpieczne na zawsze</vt:lpstr>
      <vt:lpstr>Oznacz zmiany</vt:lpstr>
      <vt:lpstr>Historia zmian</vt:lpstr>
      <vt:lpstr>Historia zmian</vt:lpstr>
      <vt:lpstr>Odłóż na później</vt:lpstr>
      <vt:lpstr>Odłóż na później</vt:lpstr>
      <vt:lpstr>Gitku, tym się nie interesuj</vt:lpstr>
      <vt:lpstr>Gitku, tym się nie interesuj</vt:lpstr>
      <vt:lpstr>Praca z branchami</vt:lpstr>
      <vt:lpstr>Co to jest i po co to jest?</vt:lpstr>
      <vt:lpstr>Nawigacja po branchach (i nie tylko)</vt:lpstr>
      <vt:lpstr>Merge czyli złączenie</vt:lpstr>
      <vt:lpstr>Merge czyli złączenie</vt:lpstr>
      <vt:lpstr>Rebase, czyli uaktualnij</vt:lpstr>
      <vt:lpstr>Rebase, czyli uaktualnij</vt:lpstr>
      <vt:lpstr>Cherry-pick, czyli skopiuj bez historii</vt:lpstr>
      <vt:lpstr>Konflikty</vt:lpstr>
      <vt:lpstr>Czym jest konflikt</vt:lpstr>
      <vt:lpstr>Jak git powiadomi cię o konflikcie?</vt:lpstr>
      <vt:lpstr>Ratunek – lista skonfliktowanych plików</vt:lpstr>
      <vt:lpstr>Rozwiązywanie konfliktów</vt:lpstr>
      <vt:lpstr>Ours vs. Theirs</vt:lpstr>
      <vt:lpstr>Repozytoria zdalne</vt:lpstr>
      <vt:lpstr>Z czym to jest powiązane?</vt:lpstr>
      <vt:lpstr>Z czym to jest powiązane?</vt:lpstr>
      <vt:lpstr>Klonowanie</vt:lpstr>
      <vt:lpstr>Przesłanie zmian do repozytorium zdalnego</vt:lpstr>
      <vt:lpstr>Pobranie zmian ze zdalnego repozytorium</vt:lpstr>
      <vt:lpstr>Pull czyli fetch + merge</vt:lpstr>
      <vt:lpstr>Undo magic</vt:lpstr>
      <vt:lpstr>Różne sposoby w zależności od sytuacji</vt:lpstr>
      <vt:lpstr>Różne sposoby w zależności od sytuacji</vt:lpstr>
      <vt:lpstr>Różne sposoby w zależności od sytuacji</vt:lpstr>
      <vt:lpstr>Różne sposoby w zależności od sytuacji</vt:lpstr>
      <vt:lpstr>Rebase interaktywny, czyli zmiana w historii</vt:lpstr>
      <vt:lpstr>Rebase interaktywny, czyli zmiana w historii</vt:lpstr>
      <vt:lpstr>Różne sposoby w zależności od sytuacji</vt:lpstr>
      <vt:lpstr>Undoing things</vt:lpstr>
      <vt:lpstr>Workflow i dobre praktyki</vt:lpstr>
      <vt:lpstr>Po co workflow?</vt:lpstr>
      <vt:lpstr>Po co workflow?</vt:lpstr>
      <vt:lpstr>Development, release i hot fixy</vt:lpstr>
      <vt:lpstr>Prezentacja programu PowerPoint</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PANYŁO, M. (MONIKA)</dc:creator>
  <cp:keywords>16x9; Template; Global; Think Forward; External</cp:keywords>
  <dc:description>April 2020</dc:description>
  <cp:lastModifiedBy>Szczepanik, I. (Izabela)</cp:lastModifiedBy>
  <cp:revision>80</cp:revision>
  <dcterms:created xsi:type="dcterms:W3CDTF">2020-12-09T15:34:02Z</dcterms:created>
  <dcterms:modified xsi:type="dcterms:W3CDTF">2021-10-03T20:38:27Z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0x01010053927DD08980124A97E8EFD9240A9C8A01007F0B0CFAAD2EFF418E79403799055D4A</vt:lpwstr>
  </property>
  <property fmtid="{D5CDD505-2E9C-101B-9397-08002B2CF9AE}" pid="3" name="_dlc_policyId">
    <vt:lpwstr/>
  </property>
  <property fmtid="{D5CDD505-2E9C-101B-9397-08002B2CF9AE}" pid="4" name="ItemRetentionFormula">
    <vt:lpwstr/>
  </property>
</Properties>
</file>